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0984" y="752361"/>
            <a:ext cx="5982030" cy="588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1271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1271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1271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1271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1271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70255"/>
          </a:xfrm>
          <a:custGeom>
            <a:avLst/>
            <a:gdLst/>
            <a:ahLst/>
            <a:cxnLst/>
            <a:rect l="l" t="t" r="r" b="b"/>
            <a:pathLst>
              <a:path w="9144000" h="770255">
                <a:moveTo>
                  <a:pt x="9144000" y="0"/>
                </a:moveTo>
                <a:lnTo>
                  <a:pt x="0" y="0"/>
                </a:lnTo>
                <a:lnTo>
                  <a:pt x="0" y="770254"/>
                </a:lnTo>
                <a:lnTo>
                  <a:pt x="9144000" y="770254"/>
                </a:lnTo>
                <a:lnTo>
                  <a:pt x="9144000" y="0"/>
                </a:lnTo>
                <a:close/>
              </a:path>
            </a:pathLst>
          </a:custGeom>
          <a:solidFill>
            <a:srgbClr val="748F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759" y="188214"/>
            <a:ext cx="748448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8347" y="1227645"/>
            <a:ext cx="7344409" cy="2834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678049" y="6445284"/>
            <a:ext cx="335915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1271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90544" y="6612656"/>
            <a:ext cx="137794" cy="14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0984" y="752361"/>
            <a:ext cx="824230" cy="588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00" spc="-375" b="1">
                <a:solidFill>
                  <a:srgbClr val="E12718"/>
                </a:solidFill>
                <a:latin typeface="Carlito"/>
                <a:cs typeface="Carlito"/>
              </a:rPr>
              <a:t>SMU</a:t>
            </a:r>
            <a:endParaRPr sz="37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5710" y="582091"/>
            <a:ext cx="993775" cy="997585"/>
            <a:chOff x="475710" y="582091"/>
            <a:chExt cx="993775" cy="997585"/>
          </a:xfrm>
        </p:grpSpPr>
        <p:sp>
          <p:nvSpPr>
            <p:cNvPr id="4" name="object 4"/>
            <p:cNvSpPr/>
            <p:nvPr/>
          </p:nvSpPr>
          <p:spPr>
            <a:xfrm>
              <a:off x="475831" y="582091"/>
              <a:ext cx="694055" cy="705485"/>
            </a:xfrm>
            <a:custGeom>
              <a:avLst/>
              <a:gdLst/>
              <a:ahLst/>
              <a:cxnLst/>
              <a:rect l="l" t="t" r="r" b="b"/>
              <a:pathLst>
                <a:path w="694055" h="705485">
                  <a:moveTo>
                    <a:pt x="495601" y="0"/>
                  </a:moveTo>
                  <a:lnTo>
                    <a:pt x="453549" y="3907"/>
                  </a:lnTo>
                  <a:lnTo>
                    <a:pt x="413220" y="15628"/>
                  </a:lnTo>
                  <a:lnTo>
                    <a:pt x="376334" y="35164"/>
                  </a:lnTo>
                  <a:lnTo>
                    <a:pt x="344610" y="62515"/>
                  </a:lnTo>
                  <a:lnTo>
                    <a:pt x="319768" y="97679"/>
                  </a:lnTo>
                  <a:lnTo>
                    <a:pt x="303527" y="140658"/>
                  </a:lnTo>
                  <a:lnTo>
                    <a:pt x="297608" y="191452"/>
                  </a:lnTo>
                  <a:lnTo>
                    <a:pt x="297430" y="252933"/>
                  </a:lnTo>
                  <a:lnTo>
                    <a:pt x="294307" y="268916"/>
                  </a:lnTo>
                  <a:lnTo>
                    <a:pt x="285800" y="281990"/>
                  </a:lnTo>
                  <a:lnTo>
                    <a:pt x="273202" y="290816"/>
                  </a:lnTo>
                  <a:lnTo>
                    <a:pt x="257806" y="294055"/>
                  </a:lnTo>
                  <a:lnTo>
                    <a:pt x="194586" y="294055"/>
                  </a:lnTo>
                  <a:lnTo>
                    <a:pt x="154146" y="297724"/>
                  </a:lnTo>
                  <a:lnTo>
                    <a:pt x="87330" y="324532"/>
                  </a:lnTo>
                  <a:lnTo>
                    <a:pt x="39322" y="371657"/>
                  </a:lnTo>
                  <a:lnTo>
                    <a:pt x="10189" y="432327"/>
                  </a:lnTo>
                  <a:lnTo>
                    <a:pt x="0" y="499770"/>
                  </a:lnTo>
                  <a:lnTo>
                    <a:pt x="2029" y="533915"/>
                  </a:lnTo>
                  <a:lnTo>
                    <a:pt x="20378" y="598818"/>
                  </a:lnTo>
                  <a:lnTo>
                    <a:pt x="57838" y="653562"/>
                  </a:lnTo>
                  <a:lnTo>
                    <a:pt x="114475" y="691375"/>
                  </a:lnTo>
                  <a:lnTo>
                    <a:pt x="190357" y="705484"/>
                  </a:lnTo>
                  <a:lnTo>
                    <a:pt x="654403" y="705423"/>
                  </a:lnTo>
                  <a:lnTo>
                    <a:pt x="690623" y="680330"/>
                  </a:lnTo>
                  <a:lnTo>
                    <a:pt x="693867" y="499770"/>
                  </a:lnTo>
                  <a:lnTo>
                    <a:pt x="693977" y="432327"/>
                  </a:lnTo>
                  <a:lnTo>
                    <a:pt x="693951" y="248130"/>
                  </a:lnTo>
                  <a:lnTo>
                    <a:pt x="693747" y="191452"/>
                  </a:lnTo>
                  <a:lnTo>
                    <a:pt x="687792" y="140658"/>
                  </a:lnTo>
                  <a:lnTo>
                    <a:pt x="671520" y="97679"/>
                  </a:lnTo>
                  <a:lnTo>
                    <a:pt x="646652" y="62515"/>
                  </a:lnTo>
                  <a:lnTo>
                    <a:pt x="614906" y="35164"/>
                  </a:lnTo>
                  <a:lnTo>
                    <a:pt x="578002" y="15628"/>
                  </a:lnTo>
                  <a:lnTo>
                    <a:pt x="537661" y="3907"/>
                  </a:lnTo>
                  <a:lnTo>
                    <a:pt x="495601" y="0"/>
                  </a:lnTo>
                  <a:close/>
                </a:path>
                <a:path w="694055" h="705485">
                  <a:moveTo>
                    <a:pt x="654403" y="705423"/>
                  </a:moveTo>
                  <a:lnTo>
                    <a:pt x="421196" y="705423"/>
                  </a:lnTo>
                  <a:lnTo>
                    <a:pt x="654110" y="705484"/>
                  </a:lnTo>
                  <a:lnTo>
                    <a:pt x="654403" y="705423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5710" y="880579"/>
              <a:ext cx="526415" cy="407670"/>
            </a:xfrm>
            <a:custGeom>
              <a:avLst/>
              <a:gdLst/>
              <a:ahLst/>
              <a:cxnLst/>
              <a:rect l="l" t="t" r="r" b="b"/>
              <a:pathLst>
                <a:path w="526415" h="407669">
                  <a:moveTo>
                    <a:pt x="151257" y="0"/>
                  </a:moveTo>
                  <a:lnTo>
                    <a:pt x="142773" y="1371"/>
                  </a:lnTo>
                  <a:lnTo>
                    <a:pt x="141935" y="2197"/>
                  </a:lnTo>
                  <a:lnTo>
                    <a:pt x="100558" y="242087"/>
                  </a:lnTo>
                  <a:lnTo>
                    <a:pt x="97180" y="242481"/>
                  </a:lnTo>
                  <a:lnTo>
                    <a:pt x="68097" y="174447"/>
                  </a:lnTo>
                  <a:lnTo>
                    <a:pt x="67195" y="173850"/>
                  </a:lnTo>
                  <a:lnTo>
                    <a:pt x="2654" y="173850"/>
                  </a:lnTo>
                  <a:lnTo>
                    <a:pt x="1574" y="174853"/>
                  </a:lnTo>
                  <a:lnTo>
                    <a:pt x="0" y="194398"/>
                  </a:lnTo>
                  <a:lnTo>
                    <a:pt x="1168" y="195656"/>
                  </a:lnTo>
                  <a:lnTo>
                    <a:pt x="54178" y="195414"/>
                  </a:lnTo>
                  <a:lnTo>
                    <a:pt x="55067" y="195999"/>
                  </a:lnTo>
                  <a:lnTo>
                    <a:pt x="105549" y="306438"/>
                  </a:lnTo>
                  <a:lnTo>
                    <a:pt x="108851" y="306031"/>
                  </a:lnTo>
                  <a:lnTo>
                    <a:pt x="142773" y="119176"/>
                  </a:lnTo>
                  <a:lnTo>
                    <a:pt x="146850" y="119278"/>
                  </a:lnTo>
                  <a:lnTo>
                    <a:pt x="185458" y="406158"/>
                  </a:lnTo>
                  <a:lnTo>
                    <a:pt x="186512" y="407085"/>
                  </a:lnTo>
                  <a:lnTo>
                    <a:pt x="203441" y="407212"/>
                  </a:lnTo>
                  <a:lnTo>
                    <a:pt x="204495" y="406349"/>
                  </a:lnTo>
                  <a:lnTo>
                    <a:pt x="241147" y="210921"/>
                  </a:lnTo>
                  <a:lnTo>
                    <a:pt x="244767" y="210718"/>
                  </a:lnTo>
                  <a:lnTo>
                    <a:pt x="269113" y="289204"/>
                  </a:lnTo>
                  <a:lnTo>
                    <a:pt x="272224" y="289382"/>
                  </a:lnTo>
                  <a:lnTo>
                    <a:pt x="310184" y="201244"/>
                  </a:lnTo>
                  <a:lnTo>
                    <a:pt x="310984" y="200672"/>
                  </a:lnTo>
                  <a:lnTo>
                    <a:pt x="526173" y="181216"/>
                  </a:lnTo>
                  <a:lnTo>
                    <a:pt x="525970" y="176491"/>
                  </a:lnTo>
                  <a:lnTo>
                    <a:pt x="299364" y="175806"/>
                  </a:lnTo>
                  <a:lnTo>
                    <a:pt x="298450" y="176415"/>
                  </a:lnTo>
                  <a:lnTo>
                    <a:pt x="275653" y="231571"/>
                  </a:lnTo>
                  <a:lnTo>
                    <a:pt x="272478" y="231406"/>
                  </a:lnTo>
                  <a:lnTo>
                    <a:pt x="240157" y="120230"/>
                  </a:lnTo>
                  <a:lnTo>
                    <a:pt x="236461" y="120421"/>
                  </a:lnTo>
                  <a:lnTo>
                    <a:pt x="198628" y="335445"/>
                  </a:lnTo>
                  <a:lnTo>
                    <a:pt x="194500" y="335330"/>
                  </a:lnTo>
                  <a:lnTo>
                    <a:pt x="152565" y="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73087" y="874077"/>
              <a:ext cx="696595" cy="705485"/>
            </a:xfrm>
            <a:custGeom>
              <a:avLst/>
              <a:gdLst/>
              <a:ahLst/>
              <a:cxnLst/>
              <a:rect l="l" t="t" r="r" b="b"/>
              <a:pathLst>
                <a:path w="696594" h="705485">
                  <a:moveTo>
                    <a:pt x="503542" y="0"/>
                  </a:moveTo>
                  <a:lnTo>
                    <a:pt x="415848" y="0"/>
                  </a:lnTo>
                  <a:lnTo>
                    <a:pt x="415544" y="372351"/>
                  </a:lnTo>
                  <a:lnTo>
                    <a:pt x="410926" y="395755"/>
                  </a:lnTo>
                  <a:lnTo>
                    <a:pt x="398340" y="414888"/>
                  </a:lnTo>
                  <a:lnTo>
                    <a:pt x="379684" y="427799"/>
                  </a:lnTo>
                  <a:lnTo>
                    <a:pt x="356857" y="432536"/>
                  </a:lnTo>
                  <a:lnTo>
                    <a:pt x="0" y="432485"/>
                  </a:lnTo>
                  <a:lnTo>
                    <a:pt x="266" y="514032"/>
                  </a:lnTo>
                  <a:lnTo>
                    <a:pt x="3958" y="554213"/>
                  </a:lnTo>
                  <a:lnTo>
                    <a:pt x="30003" y="620395"/>
                  </a:lnTo>
                  <a:lnTo>
                    <a:pt x="75508" y="667667"/>
                  </a:lnTo>
                  <a:lnTo>
                    <a:pt x="133968" y="696030"/>
                  </a:lnTo>
                  <a:lnTo>
                    <a:pt x="198878" y="705485"/>
                  </a:lnTo>
                  <a:lnTo>
                    <a:pt x="231720" y="703121"/>
                  </a:lnTo>
                  <a:lnTo>
                    <a:pt x="294111" y="684212"/>
                  </a:lnTo>
                  <a:lnTo>
                    <a:pt x="346692" y="646394"/>
                  </a:lnTo>
                  <a:lnTo>
                    <a:pt x="382958" y="589668"/>
                  </a:lnTo>
                  <a:lnTo>
                    <a:pt x="396405" y="514032"/>
                  </a:lnTo>
                  <a:lnTo>
                    <a:pt x="396582" y="452551"/>
                  </a:lnTo>
                  <a:lnTo>
                    <a:pt x="399706" y="436573"/>
                  </a:lnTo>
                  <a:lnTo>
                    <a:pt x="408214" y="423498"/>
                  </a:lnTo>
                  <a:lnTo>
                    <a:pt x="420816" y="414670"/>
                  </a:lnTo>
                  <a:lnTo>
                    <a:pt x="436219" y="411429"/>
                  </a:lnTo>
                  <a:lnTo>
                    <a:pt x="503542" y="411429"/>
                  </a:lnTo>
                  <a:lnTo>
                    <a:pt x="543947" y="407704"/>
                  </a:lnTo>
                  <a:lnTo>
                    <a:pt x="610495" y="380821"/>
                  </a:lnTo>
                  <a:lnTo>
                    <a:pt x="658028" y="333664"/>
                  </a:lnTo>
                  <a:lnTo>
                    <a:pt x="686547" y="272994"/>
                  </a:lnTo>
                  <a:lnTo>
                    <a:pt x="696052" y="205576"/>
                  </a:lnTo>
                  <a:lnTo>
                    <a:pt x="693674" y="171449"/>
                  </a:lnTo>
                  <a:lnTo>
                    <a:pt x="674659" y="106587"/>
                  </a:lnTo>
                  <a:lnTo>
                    <a:pt x="636631" y="51883"/>
                  </a:lnTo>
                  <a:lnTo>
                    <a:pt x="579592" y="14100"/>
                  </a:lnTo>
                  <a:lnTo>
                    <a:pt x="543943" y="3666"/>
                  </a:lnTo>
                  <a:lnTo>
                    <a:pt x="503542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978613" y="2134781"/>
            <a:ext cx="2411730" cy="7366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3000" spc="-5">
                <a:solidFill>
                  <a:srgbClr val="5D5D5D"/>
                </a:solidFill>
                <a:latin typeface="Arial"/>
                <a:cs typeface="Arial"/>
              </a:rPr>
              <a:t>Lumis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-5">
                <a:solidFill>
                  <a:srgbClr val="5D5D5D"/>
                </a:solidFill>
                <a:latin typeface="Arial"/>
                <a:cs typeface="Arial"/>
              </a:rPr>
              <a:t>Personalized ventilation </a:t>
            </a:r>
            <a:r>
              <a:rPr dirty="0" sz="1200">
                <a:solidFill>
                  <a:srgbClr val="5D5D5D"/>
                </a:solidFill>
                <a:latin typeface="Arial"/>
                <a:cs typeface="Arial"/>
              </a:rPr>
              <a:t>made</a:t>
            </a:r>
            <a:r>
              <a:rPr dirty="0" sz="1200" spc="-12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D5D5D"/>
                </a:solidFill>
                <a:latin typeface="Arial"/>
                <a:cs typeface="Arial"/>
              </a:rPr>
              <a:t>easy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9179" y="2459085"/>
            <a:ext cx="4544714" cy="399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026643" y="2311641"/>
            <a:ext cx="179070" cy="264160"/>
            <a:chOff x="7026643" y="2311641"/>
            <a:chExt cx="179070" cy="264160"/>
          </a:xfrm>
        </p:grpSpPr>
        <p:sp>
          <p:nvSpPr>
            <p:cNvPr id="10" name="object 10"/>
            <p:cNvSpPr/>
            <p:nvPr/>
          </p:nvSpPr>
          <p:spPr>
            <a:xfrm>
              <a:off x="7026643" y="2311641"/>
              <a:ext cx="73025" cy="38100"/>
            </a:xfrm>
            <a:custGeom>
              <a:avLst/>
              <a:gdLst/>
              <a:ahLst/>
              <a:cxnLst/>
              <a:rect l="l" t="t" r="r" b="b"/>
              <a:pathLst>
                <a:path w="73025" h="38100">
                  <a:moveTo>
                    <a:pt x="43281" y="0"/>
                  </a:moveTo>
                  <a:lnTo>
                    <a:pt x="33781" y="0"/>
                  </a:lnTo>
                  <a:lnTo>
                    <a:pt x="33781" y="37668"/>
                  </a:lnTo>
                  <a:lnTo>
                    <a:pt x="40043" y="37668"/>
                  </a:lnTo>
                  <a:lnTo>
                    <a:pt x="39941" y="12090"/>
                  </a:lnTo>
                  <a:lnTo>
                    <a:pt x="39725" y="7137"/>
                  </a:lnTo>
                  <a:lnTo>
                    <a:pt x="45882" y="7137"/>
                  </a:lnTo>
                  <a:lnTo>
                    <a:pt x="43281" y="0"/>
                  </a:lnTo>
                  <a:close/>
                </a:path>
                <a:path w="73025" h="38100">
                  <a:moveTo>
                    <a:pt x="45882" y="7137"/>
                  </a:moveTo>
                  <a:lnTo>
                    <a:pt x="39725" y="7137"/>
                  </a:lnTo>
                  <a:lnTo>
                    <a:pt x="41440" y="12306"/>
                  </a:lnTo>
                  <a:lnTo>
                    <a:pt x="42519" y="15227"/>
                  </a:lnTo>
                  <a:lnTo>
                    <a:pt x="50406" y="37668"/>
                  </a:lnTo>
                  <a:lnTo>
                    <a:pt x="56337" y="37668"/>
                  </a:lnTo>
                  <a:lnTo>
                    <a:pt x="59273" y="29248"/>
                  </a:lnTo>
                  <a:lnTo>
                    <a:pt x="53632" y="29248"/>
                  </a:lnTo>
                  <a:lnTo>
                    <a:pt x="52133" y="24726"/>
                  </a:lnTo>
                  <a:lnTo>
                    <a:pt x="50825" y="20612"/>
                  </a:lnTo>
                  <a:lnTo>
                    <a:pt x="49974" y="18364"/>
                  </a:lnTo>
                  <a:lnTo>
                    <a:pt x="45882" y="7137"/>
                  </a:lnTo>
                  <a:close/>
                </a:path>
                <a:path w="73025" h="38100">
                  <a:moveTo>
                    <a:pt x="72948" y="6388"/>
                  </a:moveTo>
                  <a:lnTo>
                    <a:pt x="66916" y="6388"/>
                  </a:lnTo>
                  <a:lnTo>
                    <a:pt x="66796" y="10591"/>
                  </a:lnTo>
                  <a:lnTo>
                    <a:pt x="66687" y="37668"/>
                  </a:lnTo>
                  <a:lnTo>
                    <a:pt x="72948" y="37668"/>
                  </a:lnTo>
                  <a:lnTo>
                    <a:pt x="72948" y="6388"/>
                  </a:lnTo>
                  <a:close/>
                </a:path>
                <a:path w="73025" h="38100">
                  <a:moveTo>
                    <a:pt x="72948" y="0"/>
                  </a:moveTo>
                  <a:lnTo>
                    <a:pt x="63334" y="0"/>
                  </a:lnTo>
                  <a:lnTo>
                    <a:pt x="56235" y="21374"/>
                  </a:lnTo>
                  <a:lnTo>
                    <a:pt x="55029" y="25260"/>
                  </a:lnTo>
                  <a:lnTo>
                    <a:pt x="53632" y="29248"/>
                  </a:lnTo>
                  <a:lnTo>
                    <a:pt x="59273" y="29248"/>
                  </a:lnTo>
                  <a:lnTo>
                    <a:pt x="63334" y="17602"/>
                  </a:lnTo>
                  <a:lnTo>
                    <a:pt x="64528" y="14033"/>
                  </a:lnTo>
                  <a:lnTo>
                    <a:pt x="65620" y="10591"/>
                  </a:lnTo>
                  <a:lnTo>
                    <a:pt x="66916" y="6388"/>
                  </a:lnTo>
                  <a:lnTo>
                    <a:pt x="72948" y="6388"/>
                  </a:lnTo>
                  <a:lnTo>
                    <a:pt x="72948" y="0"/>
                  </a:lnTo>
                  <a:close/>
                </a:path>
                <a:path w="73025" h="38100">
                  <a:moveTo>
                    <a:pt x="17271" y="5829"/>
                  </a:moveTo>
                  <a:lnTo>
                    <a:pt x="10896" y="5829"/>
                  </a:lnTo>
                  <a:lnTo>
                    <a:pt x="10896" y="37668"/>
                  </a:lnTo>
                  <a:lnTo>
                    <a:pt x="17271" y="37668"/>
                  </a:lnTo>
                  <a:lnTo>
                    <a:pt x="17271" y="5829"/>
                  </a:lnTo>
                  <a:close/>
                </a:path>
                <a:path w="73025" h="38100">
                  <a:moveTo>
                    <a:pt x="28168" y="0"/>
                  </a:moveTo>
                  <a:lnTo>
                    <a:pt x="0" y="0"/>
                  </a:lnTo>
                  <a:lnTo>
                    <a:pt x="0" y="5829"/>
                  </a:lnTo>
                  <a:lnTo>
                    <a:pt x="28168" y="5829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37450" y="2323071"/>
              <a:ext cx="67983" cy="252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7261962" y="2320886"/>
            <a:ext cx="349250" cy="259715"/>
          </a:xfrm>
          <a:custGeom>
            <a:avLst/>
            <a:gdLst/>
            <a:ahLst/>
            <a:cxnLst/>
            <a:rect l="l" t="t" r="r" b="b"/>
            <a:pathLst>
              <a:path w="349250" h="259714">
                <a:moveTo>
                  <a:pt x="155206" y="170853"/>
                </a:moveTo>
                <a:lnTo>
                  <a:pt x="150215" y="135940"/>
                </a:lnTo>
                <a:lnTo>
                  <a:pt x="136067" y="109105"/>
                </a:lnTo>
                <a:lnTo>
                  <a:pt x="113944" y="91884"/>
                </a:lnTo>
                <a:lnTo>
                  <a:pt x="85051" y="85801"/>
                </a:lnTo>
                <a:lnTo>
                  <a:pt x="68287" y="87426"/>
                </a:lnTo>
                <a:lnTo>
                  <a:pt x="53428" y="92252"/>
                </a:lnTo>
                <a:lnTo>
                  <a:pt x="40474" y="100215"/>
                </a:lnTo>
                <a:lnTo>
                  <a:pt x="29438" y="111239"/>
                </a:lnTo>
                <a:lnTo>
                  <a:pt x="35991" y="24003"/>
                </a:lnTo>
                <a:lnTo>
                  <a:pt x="140296" y="24003"/>
                </a:lnTo>
                <a:lnTo>
                  <a:pt x="140296" y="4368"/>
                </a:lnTo>
                <a:lnTo>
                  <a:pt x="17437" y="4368"/>
                </a:lnTo>
                <a:lnTo>
                  <a:pt x="8712" y="136677"/>
                </a:lnTo>
                <a:lnTo>
                  <a:pt x="28689" y="139585"/>
                </a:lnTo>
                <a:lnTo>
                  <a:pt x="36474" y="124841"/>
                </a:lnTo>
                <a:lnTo>
                  <a:pt x="47561" y="114020"/>
                </a:lnTo>
                <a:lnTo>
                  <a:pt x="61582" y="107340"/>
                </a:lnTo>
                <a:lnTo>
                  <a:pt x="78143" y="105054"/>
                </a:lnTo>
                <a:lnTo>
                  <a:pt x="100495" y="109639"/>
                </a:lnTo>
                <a:lnTo>
                  <a:pt x="117436" y="122872"/>
                </a:lnTo>
                <a:lnTo>
                  <a:pt x="128181" y="144018"/>
                </a:lnTo>
                <a:lnTo>
                  <a:pt x="131940" y="172300"/>
                </a:lnTo>
                <a:lnTo>
                  <a:pt x="127800" y="200799"/>
                </a:lnTo>
                <a:lnTo>
                  <a:pt x="116078" y="221653"/>
                </a:lnTo>
                <a:lnTo>
                  <a:pt x="97739" y="234467"/>
                </a:lnTo>
                <a:lnTo>
                  <a:pt x="73774" y="238823"/>
                </a:lnTo>
                <a:lnTo>
                  <a:pt x="54813" y="235877"/>
                </a:lnTo>
                <a:lnTo>
                  <a:pt x="39331" y="226695"/>
                </a:lnTo>
                <a:lnTo>
                  <a:pt x="28079" y="210769"/>
                </a:lnTo>
                <a:lnTo>
                  <a:pt x="21793" y="187566"/>
                </a:lnTo>
                <a:lnTo>
                  <a:pt x="0" y="197751"/>
                </a:lnTo>
                <a:lnTo>
                  <a:pt x="9626" y="223926"/>
                </a:lnTo>
                <a:lnTo>
                  <a:pt x="25565" y="243192"/>
                </a:lnTo>
                <a:lnTo>
                  <a:pt x="47155" y="255117"/>
                </a:lnTo>
                <a:lnTo>
                  <a:pt x="73774" y="259181"/>
                </a:lnTo>
                <a:lnTo>
                  <a:pt x="107505" y="253009"/>
                </a:lnTo>
                <a:lnTo>
                  <a:pt x="133159" y="235331"/>
                </a:lnTo>
                <a:lnTo>
                  <a:pt x="149479" y="207518"/>
                </a:lnTo>
                <a:lnTo>
                  <a:pt x="155206" y="170853"/>
                </a:lnTo>
                <a:close/>
              </a:path>
              <a:path w="349250" h="259714">
                <a:moveTo>
                  <a:pt x="348742" y="132308"/>
                </a:moveTo>
                <a:lnTo>
                  <a:pt x="348627" y="129057"/>
                </a:lnTo>
                <a:lnTo>
                  <a:pt x="343357" y="76225"/>
                </a:lnTo>
                <a:lnTo>
                  <a:pt x="327266" y="34950"/>
                </a:lnTo>
                <a:lnTo>
                  <a:pt x="326694" y="34391"/>
                </a:lnTo>
                <a:lnTo>
                  <a:pt x="326694" y="132308"/>
                </a:lnTo>
                <a:lnTo>
                  <a:pt x="322541" y="177952"/>
                </a:lnTo>
                <a:lnTo>
                  <a:pt x="310451" y="211340"/>
                </a:lnTo>
                <a:lnTo>
                  <a:pt x="290944" y="231851"/>
                </a:lnTo>
                <a:lnTo>
                  <a:pt x="264528" y="238823"/>
                </a:lnTo>
                <a:lnTo>
                  <a:pt x="238264" y="231698"/>
                </a:lnTo>
                <a:lnTo>
                  <a:pt x="219125" y="210654"/>
                </a:lnTo>
                <a:lnTo>
                  <a:pt x="207403" y="176263"/>
                </a:lnTo>
                <a:lnTo>
                  <a:pt x="203441" y="129057"/>
                </a:lnTo>
                <a:lnTo>
                  <a:pt x="207683" y="82892"/>
                </a:lnTo>
                <a:lnTo>
                  <a:pt x="219925" y="48641"/>
                </a:lnTo>
                <a:lnTo>
                  <a:pt x="239471" y="27330"/>
                </a:lnTo>
                <a:lnTo>
                  <a:pt x="265607" y="20002"/>
                </a:lnTo>
                <a:lnTo>
                  <a:pt x="291553" y="27495"/>
                </a:lnTo>
                <a:lnTo>
                  <a:pt x="310730" y="49314"/>
                </a:lnTo>
                <a:lnTo>
                  <a:pt x="322618" y="84569"/>
                </a:lnTo>
                <a:lnTo>
                  <a:pt x="326694" y="132308"/>
                </a:lnTo>
                <a:lnTo>
                  <a:pt x="326694" y="34391"/>
                </a:lnTo>
                <a:lnTo>
                  <a:pt x="312216" y="20002"/>
                </a:lnTo>
                <a:lnTo>
                  <a:pt x="301155" y="9004"/>
                </a:lnTo>
                <a:lnTo>
                  <a:pt x="265607" y="0"/>
                </a:lnTo>
                <a:lnTo>
                  <a:pt x="229514" y="8839"/>
                </a:lnTo>
                <a:lnTo>
                  <a:pt x="202946" y="34404"/>
                </a:lnTo>
                <a:lnTo>
                  <a:pt x="186524" y="75311"/>
                </a:lnTo>
                <a:lnTo>
                  <a:pt x="181013" y="129057"/>
                </a:lnTo>
                <a:lnTo>
                  <a:pt x="181013" y="131229"/>
                </a:lnTo>
                <a:lnTo>
                  <a:pt x="186347" y="185115"/>
                </a:lnTo>
                <a:lnTo>
                  <a:pt x="202361" y="225602"/>
                </a:lnTo>
                <a:lnTo>
                  <a:pt x="228447" y="250621"/>
                </a:lnTo>
                <a:lnTo>
                  <a:pt x="264160" y="259181"/>
                </a:lnTo>
                <a:lnTo>
                  <a:pt x="300075" y="250698"/>
                </a:lnTo>
                <a:lnTo>
                  <a:pt x="312801" y="238823"/>
                </a:lnTo>
                <a:lnTo>
                  <a:pt x="326669" y="225882"/>
                </a:lnTo>
                <a:lnTo>
                  <a:pt x="343179" y="185737"/>
                </a:lnTo>
                <a:lnTo>
                  <a:pt x="348742" y="13230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3151" y="6302527"/>
            <a:ext cx="411480" cy="411480"/>
            <a:chOff x="8193151" y="6302527"/>
            <a:chExt cx="411480" cy="411480"/>
          </a:xfrm>
        </p:grpSpPr>
        <p:sp>
          <p:nvSpPr>
            <p:cNvPr id="3" name="object 3"/>
            <p:cNvSpPr/>
            <p:nvPr/>
          </p:nvSpPr>
          <p:spPr>
            <a:xfrm>
              <a:off x="8193203" y="6302527"/>
              <a:ext cx="287655" cy="292100"/>
            </a:xfrm>
            <a:custGeom>
              <a:avLst/>
              <a:gdLst/>
              <a:ahLst/>
              <a:cxnLst/>
              <a:rect l="l" t="t" r="r" b="b"/>
              <a:pathLst>
                <a:path w="287654" h="292100">
                  <a:moveTo>
                    <a:pt x="205103" y="0"/>
                  </a:moveTo>
                  <a:lnTo>
                    <a:pt x="148864" y="19804"/>
                  </a:lnTo>
                  <a:lnTo>
                    <a:pt x="123163" y="79222"/>
                  </a:lnTo>
                  <a:lnTo>
                    <a:pt x="123086" y="114033"/>
                  </a:lnTo>
                  <a:lnTo>
                    <a:pt x="115720" y="121678"/>
                  </a:lnTo>
                  <a:lnTo>
                    <a:pt x="45601" y="128994"/>
                  </a:lnTo>
                  <a:lnTo>
                    <a:pt x="5296" y="175552"/>
                  </a:lnTo>
                  <a:lnTo>
                    <a:pt x="0" y="206813"/>
                  </a:lnTo>
                  <a:lnTo>
                    <a:pt x="4659" y="238073"/>
                  </a:lnTo>
                  <a:lnTo>
                    <a:pt x="19316" y="265343"/>
                  </a:lnTo>
                  <a:lnTo>
                    <a:pt x="44008" y="284631"/>
                  </a:lnTo>
                  <a:lnTo>
                    <a:pt x="78827" y="291947"/>
                  </a:lnTo>
                  <a:lnTo>
                    <a:pt x="279728" y="291934"/>
                  </a:lnTo>
                  <a:lnTo>
                    <a:pt x="287094" y="284289"/>
                  </a:lnTo>
                  <a:lnTo>
                    <a:pt x="287228" y="126968"/>
                  </a:lnTo>
                  <a:lnTo>
                    <a:pt x="287094" y="79222"/>
                  </a:lnTo>
                  <a:lnTo>
                    <a:pt x="279943" y="44560"/>
                  </a:lnTo>
                  <a:lnTo>
                    <a:pt x="261353" y="19804"/>
                  </a:lnTo>
                  <a:lnTo>
                    <a:pt x="235136" y="4950"/>
                  </a:lnTo>
                  <a:lnTo>
                    <a:pt x="205103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193151" y="6426038"/>
              <a:ext cx="217754" cy="1685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16214" y="6423360"/>
              <a:ext cx="288290" cy="290830"/>
            </a:xfrm>
            <a:custGeom>
              <a:avLst/>
              <a:gdLst/>
              <a:ahLst/>
              <a:cxnLst/>
              <a:rect l="l" t="t" r="r" b="b"/>
              <a:pathLst>
                <a:path w="288290" h="290829">
                  <a:moveTo>
                    <a:pt x="208381" y="0"/>
                  </a:moveTo>
                  <a:lnTo>
                    <a:pt x="172097" y="0"/>
                  </a:lnTo>
                  <a:lnTo>
                    <a:pt x="171970" y="154089"/>
                  </a:lnTo>
                  <a:lnTo>
                    <a:pt x="170058" y="163772"/>
                  </a:lnTo>
                  <a:lnTo>
                    <a:pt x="164849" y="171689"/>
                  </a:lnTo>
                  <a:lnTo>
                    <a:pt x="157129" y="177033"/>
                  </a:lnTo>
                  <a:lnTo>
                    <a:pt x="147688" y="178993"/>
                  </a:lnTo>
                  <a:lnTo>
                    <a:pt x="0" y="178981"/>
                  </a:lnTo>
                  <a:lnTo>
                    <a:pt x="114" y="212712"/>
                  </a:lnTo>
                  <a:lnTo>
                    <a:pt x="9339" y="251518"/>
                  </a:lnTo>
                  <a:lnTo>
                    <a:pt x="32831" y="277388"/>
                  </a:lnTo>
                  <a:lnTo>
                    <a:pt x="64868" y="290324"/>
                  </a:lnTo>
                  <a:lnTo>
                    <a:pt x="99729" y="290324"/>
                  </a:lnTo>
                  <a:lnTo>
                    <a:pt x="131694" y="277388"/>
                  </a:lnTo>
                  <a:lnTo>
                    <a:pt x="155039" y="251518"/>
                  </a:lnTo>
                  <a:lnTo>
                    <a:pt x="164045" y="212712"/>
                  </a:lnTo>
                  <a:lnTo>
                    <a:pt x="164122" y="177901"/>
                  </a:lnTo>
                  <a:lnTo>
                    <a:pt x="171488" y="170256"/>
                  </a:lnTo>
                  <a:lnTo>
                    <a:pt x="208381" y="170256"/>
                  </a:lnTo>
                  <a:lnTo>
                    <a:pt x="243235" y="162896"/>
                  </a:lnTo>
                  <a:lnTo>
                    <a:pt x="268131" y="143589"/>
                  </a:lnTo>
                  <a:lnTo>
                    <a:pt x="283069" y="116319"/>
                  </a:lnTo>
                  <a:lnTo>
                    <a:pt x="288048" y="85070"/>
                  </a:lnTo>
                  <a:lnTo>
                    <a:pt x="283069" y="53829"/>
                  </a:lnTo>
                  <a:lnTo>
                    <a:pt x="268131" y="26581"/>
                  </a:lnTo>
                  <a:lnTo>
                    <a:pt x="243235" y="7309"/>
                  </a:lnTo>
                  <a:lnTo>
                    <a:pt x="208381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336" y="188214"/>
            <a:ext cx="60109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Personalized </a:t>
            </a:r>
            <a:r>
              <a:rPr dirty="0"/>
              <a:t>ventilation made</a:t>
            </a:r>
            <a:r>
              <a:rPr dirty="0" spc="-110"/>
              <a:t> </a:t>
            </a:r>
            <a:r>
              <a:rPr dirty="0" spc="-5"/>
              <a:t>easy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2290" y="1993285"/>
            <a:ext cx="3600450" cy="218122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54305" marR="109855" indent="-141605">
              <a:lnSpc>
                <a:spcPts val="1320"/>
              </a:lnSpc>
              <a:spcBef>
                <a:spcPts val="345"/>
              </a:spcBef>
              <a:buChar char="•"/>
              <a:tabLst>
                <a:tab pos="154305" algn="l"/>
              </a:tabLst>
            </a:pP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Remote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monitoring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with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a built-in connectivity  to</a:t>
            </a:r>
            <a:r>
              <a:rPr dirty="0" sz="1300" spc="-6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AirView*</a:t>
            </a:r>
            <a:endParaRPr sz="1300">
              <a:latin typeface="Arial"/>
              <a:cs typeface="Arial"/>
            </a:endParaRPr>
          </a:p>
          <a:p>
            <a:pPr marL="153035" indent="-140970">
              <a:lnSpc>
                <a:spcPts val="1545"/>
              </a:lnSpc>
              <a:buChar char="•"/>
              <a:tabLst>
                <a:tab pos="153670" algn="l"/>
              </a:tabLst>
            </a:pP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Easy-to-read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front facing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color</a:t>
            </a:r>
            <a:r>
              <a:rPr dirty="0" sz="1300" spc="6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screen</a:t>
            </a:r>
            <a:endParaRPr sz="1300">
              <a:latin typeface="Arial"/>
              <a:cs typeface="Arial"/>
            </a:endParaRPr>
          </a:p>
          <a:p>
            <a:pPr marL="153035" indent="-140970">
              <a:lnSpc>
                <a:spcPct val="100000"/>
              </a:lnSpc>
              <a:spcBef>
                <a:spcPts val="10"/>
              </a:spcBef>
              <a:buChar char="•"/>
              <a:tabLst>
                <a:tab pos="153670" algn="l"/>
              </a:tabLst>
            </a:pP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Low-touch navigation by</a:t>
            </a:r>
            <a:r>
              <a:rPr dirty="0" sz="1300" spc="2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QuickNav</a:t>
            </a:r>
            <a:endParaRPr sz="1300">
              <a:latin typeface="Arial"/>
              <a:cs typeface="Arial"/>
            </a:endParaRPr>
          </a:p>
          <a:p>
            <a:pPr marL="153035" indent="-140970">
              <a:lnSpc>
                <a:spcPct val="100000"/>
              </a:lnSpc>
              <a:spcBef>
                <a:spcPts val="5"/>
              </a:spcBef>
              <a:buChar char="•"/>
              <a:tabLst>
                <a:tab pos="153670" algn="l"/>
              </a:tabLst>
            </a:pP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Ramp and Ramp Down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for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extra</a:t>
            </a:r>
            <a:r>
              <a:rPr dirty="0" sz="1300" spc="7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comfort</a:t>
            </a:r>
            <a:endParaRPr sz="1300">
              <a:latin typeface="Arial"/>
              <a:cs typeface="Arial"/>
            </a:endParaRPr>
          </a:p>
          <a:p>
            <a:pPr marL="153035" indent="-140970">
              <a:lnSpc>
                <a:spcPct val="100000"/>
              </a:lnSpc>
              <a:spcBef>
                <a:spcPts val="10"/>
              </a:spcBef>
              <a:buChar char="•"/>
              <a:tabLst>
                <a:tab pos="153670" algn="l"/>
              </a:tabLst>
            </a:pP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Detail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assessment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with high resolution</a:t>
            </a:r>
            <a:r>
              <a:rPr dirty="0" sz="1300" spc="1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data</a:t>
            </a:r>
            <a:endParaRPr sz="13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0"/>
              </a:spcBef>
            </a:pP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using SD card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dirty="0" sz="1300" spc="-1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ResScan</a:t>
            </a:r>
            <a:endParaRPr sz="1300">
              <a:latin typeface="Arial"/>
              <a:cs typeface="Arial"/>
            </a:endParaRPr>
          </a:p>
          <a:p>
            <a:pPr marL="153670" indent="-141605">
              <a:lnSpc>
                <a:spcPct val="100000"/>
              </a:lnSpc>
              <a:spcBef>
                <a:spcPts val="5"/>
              </a:spcBef>
              <a:buChar char="•"/>
              <a:tabLst>
                <a:tab pos="154305" algn="l"/>
              </a:tabLst>
            </a:pP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Automatic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humidification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‘Climate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Control</a:t>
            </a:r>
            <a:r>
              <a:rPr dirty="0" sz="1300" spc="-7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Auto’</a:t>
            </a:r>
            <a:endParaRPr sz="1300">
              <a:latin typeface="Arial"/>
              <a:cs typeface="Arial"/>
            </a:endParaRPr>
          </a:p>
          <a:p>
            <a:pPr marL="153035" marR="763270" indent="-140970">
              <a:lnSpc>
                <a:spcPct val="100000"/>
              </a:lnSpc>
              <a:spcBef>
                <a:spcPts val="10"/>
              </a:spcBef>
              <a:buChar char="•"/>
              <a:tabLst>
                <a:tab pos="153670" algn="l"/>
              </a:tabLst>
            </a:pPr>
            <a:r>
              <a:rPr dirty="0" sz="1300" spc="-15">
                <a:solidFill>
                  <a:srgbClr val="5D5D5D"/>
                </a:solidFill>
                <a:latin typeface="Arial"/>
                <a:cs typeface="Arial"/>
              </a:rPr>
              <a:t>Volume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assurance </a:t>
            </a:r>
            <a:r>
              <a:rPr dirty="0" sz="1300" spc="-20">
                <a:solidFill>
                  <a:srgbClr val="5D5D5D"/>
                </a:solidFill>
                <a:latin typeface="Arial"/>
                <a:cs typeface="Arial"/>
              </a:rPr>
              <a:t>iVAPS </a:t>
            </a: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mode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with  optional</a:t>
            </a:r>
            <a:r>
              <a:rPr dirty="0" sz="1300" spc="-8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5D5D5D"/>
                </a:solidFill>
                <a:latin typeface="Arial"/>
                <a:cs typeface="Arial"/>
              </a:rPr>
              <a:t>AutoEPAP</a:t>
            </a:r>
            <a:endParaRPr sz="1300">
              <a:latin typeface="Arial"/>
              <a:cs typeface="Arial"/>
            </a:endParaRPr>
          </a:p>
          <a:p>
            <a:pPr marL="153035" indent="-140970">
              <a:lnSpc>
                <a:spcPct val="100000"/>
              </a:lnSpc>
              <a:spcBef>
                <a:spcPts val="15"/>
              </a:spcBef>
              <a:buChar char="•"/>
              <a:tabLst>
                <a:tab pos="153670" algn="l"/>
              </a:tabLst>
            </a:pPr>
            <a:r>
              <a:rPr dirty="0" sz="1300">
                <a:solidFill>
                  <a:srgbClr val="5D5D5D"/>
                </a:solidFill>
                <a:latin typeface="Arial"/>
                <a:cs typeface="Arial"/>
              </a:rPr>
              <a:t>An </a:t>
            </a:r>
            <a:r>
              <a:rPr dirty="0" sz="1300" spc="-5">
                <a:solidFill>
                  <a:srgbClr val="5D5D5D"/>
                </a:solidFill>
                <a:latin typeface="Arial"/>
                <a:cs typeface="Arial"/>
              </a:rPr>
              <a:t>optional Intelligent backup breath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9325" y="256552"/>
            <a:ext cx="429259" cy="431165"/>
            <a:chOff x="249325" y="256552"/>
            <a:chExt cx="429259" cy="431165"/>
          </a:xfrm>
        </p:grpSpPr>
        <p:sp>
          <p:nvSpPr>
            <p:cNvPr id="9" name="object 9"/>
            <p:cNvSpPr/>
            <p:nvPr/>
          </p:nvSpPr>
          <p:spPr>
            <a:xfrm>
              <a:off x="249325" y="385648"/>
              <a:ext cx="87411" cy="175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3499" y="256552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597" y="132524"/>
                  </a:moveTo>
                  <a:lnTo>
                    <a:pt x="235458" y="82689"/>
                  </a:lnTo>
                  <a:lnTo>
                    <a:pt x="208597" y="20675"/>
                  </a:lnTo>
                  <a:lnTo>
                    <a:pt x="149885" y="0"/>
                  </a:lnTo>
                  <a:lnTo>
                    <a:pt x="118554" y="5181"/>
                  </a:lnTo>
                  <a:lnTo>
                    <a:pt x="91198" y="20675"/>
                  </a:lnTo>
                  <a:lnTo>
                    <a:pt x="71805" y="46520"/>
                  </a:lnTo>
                  <a:lnTo>
                    <a:pt x="64363" y="82689"/>
                  </a:lnTo>
                  <a:lnTo>
                    <a:pt x="64287" y="119024"/>
                  </a:lnTo>
                  <a:lnTo>
                    <a:pt x="56603" y="127000"/>
                  </a:lnTo>
                  <a:lnTo>
                    <a:pt x="12801" y="127000"/>
                  </a:lnTo>
                  <a:lnTo>
                    <a:pt x="6172" y="127749"/>
                  </a:lnTo>
                  <a:lnTo>
                    <a:pt x="0" y="129095"/>
                  </a:lnTo>
                  <a:lnTo>
                    <a:pt x="1104" y="128917"/>
                  </a:lnTo>
                  <a:lnTo>
                    <a:pt x="1676" y="129349"/>
                  </a:lnTo>
                  <a:lnTo>
                    <a:pt x="19799" y="273748"/>
                  </a:lnTo>
                  <a:lnTo>
                    <a:pt x="21564" y="273799"/>
                  </a:lnTo>
                  <a:lnTo>
                    <a:pt x="37909" y="180936"/>
                  </a:lnTo>
                  <a:lnTo>
                    <a:pt x="39497" y="180848"/>
                  </a:lnTo>
                  <a:lnTo>
                    <a:pt x="53467" y="228866"/>
                  </a:lnTo>
                  <a:lnTo>
                    <a:pt x="54825" y="228942"/>
                  </a:lnTo>
                  <a:lnTo>
                    <a:pt x="64681" y="205117"/>
                  </a:lnTo>
                  <a:lnTo>
                    <a:pt x="65074" y="204851"/>
                  </a:lnTo>
                  <a:lnTo>
                    <a:pt x="162941" y="205143"/>
                  </a:lnTo>
                  <a:lnTo>
                    <a:pt x="163029" y="207187"/>
                  </a:lnTo>
                  <a:lnTo>
                    <a:pt x="70091" y="215582"/>
                  </a:lnTo>
                  <a:lnTo>
                    <a:pt x="69583" y="216204"/>
                  </a:lnTo>
                  <a:lnTo>
                    <a:pt x="53352" y="253898"/>
                  </a:lnTo>
                  <a:lnTo>
                    <a:pt x="52019" y="253834"/>
                  </a:lnTo>
                  <a:lnTo>
                    <a:pt x="41503" y="219925"/>
                  </a:lnTo>
                  <a:lnTo>
                    <a:pt x="39928" y="220014"/>
                  </a:lnTo>
                  <a:lnTo>
                    <a:pt x="24104" y="304368"/>
                  </a:lnTo>
                  <a:lnTo>
                    <a:pt x="23228" y="304698"/>
                  </a:lnTo>
                  <a:lnTo>
                    <a:pt x="227774" y="304698"/>
                  </a:lnTo>
                  <a:lnTo>
                    <a:pt x="235458" y="296722"/>
                  </a:lnTo>
                  <a:lnTo>
                    <a:pt x="235597" y="132524"/>
                  </a:lnTo>
                  <a:close/>
                </a:path>
                <a:path w="365125" h="431165">
                  <a:moveTo>
                    <a:pt x="364845" y="214896"/>
                  </a:moveTo>
                  <a:lnTo>
                    <a:pt x="359638" y="182295"/>
                  </a:lnTo>
                  <a:lnTo>
                    <a:pt x="344055" y="153860"/>
                  </a:lnTo>
                  <a:lnTo>
                    <a:pt x="318071" y="133743"/>
                  </a:lnTo>
                  <a:lnTo>
                    <a:pt x="281698" y="126111"/>
                  </a:lnTo>
                  <a:lnTo>
                    <a:pt x="243827" y="126111"/>
                  </a:lnTo>
                  <a:lnTo>
                    <a:pt x="243700" y="286931"/>
                  </a:lnTo>
                  <a:lnTo>
                    <a:pt x="241706" y="297040"/>
                  </a:lnTo>
                  <a:lnTo>
                    <a:pt x="236258" y="305295"/>
                  </a:lnTo>
                  <a:lnTo>
                    <a:pt x="228206" y="310870"/>
                  </a:lnTo>
                  <a:lnTo>
                    <a:pt x="218351" y="312915"/>
                  </a:lnTo>
                  <a:lnTo>
                    <a:pt x="64223" y="312902"/>
                  </a:lnTo>
                  <a:lnTo>
                    <a:pt x="64338" y="348107"/>
                  </a:lnTo>
                  <a:lnTo>
                    <a:pt x="71831" y="384289"/>
                  </a:lnTo>
                  <a:lnTo>
                    <a:pt x="91287" y="410133"/>
                  </a:lnTo>
                  <a:lnTo>
                    <a:pt x="118719" y="425640"/>
                  </a:lnTo>
                  <a:lnTo>
                    <a:pt x="150114" y="430809"/>
                  </a:lnTo>
                  <a:lnTo>
                    <a:pt x="181483" y="425640"/>
                  </a:lnTo>
                  <a:lnTo>
                    <a:pt x="208826" y="410133"/>
                  </a:lnTo>
                  <a:lnTo>
                    <a:pt x="228142" y="384289"/>
                  </a:lnTo>
                  <a:lnTo>
                    <a:pt x="235419" y="348107"/>
                  </a:lnTo>
                  <a:lnTo>
                    <a:pt x="235496" y="311785"/>
                  </a:lnTo>
                  <a:lnTo>
                    <a:pt x="243192" y="303809"/>
                  </a:lnTo>
                  <a:lnTo>
                    <a:pt x="281698" y="303809"/>
                  </a:lnTo>
                  <a:lnTo>
                    <a:pt x="318071" y="296125"/>
                  </a:lnTo>
                  <a:lnTo>
                    <a:pt x="344055" y="275971"/>
                  </a:lnTo>
                  <a:lnTo>
                    <a:pt x="359638" y="247510"/>
                  </a:lnTo>
                  <a:lnTo>
                    <a:pt x="364845" y="214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4143" y="1599996"/>
            <a:ext cx="3529329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Lumis is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a Invasive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and non invasive 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ventilator series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designed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for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non-  dependent patients with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respiratory  </a:t>
            </a:r>
            <a:r>
              <a:rPr dirty="0" sz="1700" spc="-15">
                <a:solidFill>
                  <a:srgbClr val="818080"/>
                </a:solidFill>
                <a:latin typeface="Arial"/>
                <a:cs typeface="Arial"/>
              </a:rPr>
              <a:t>insufficiency.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143" y="2895396"/>
            <a:ext cx="3688079" cy="157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Easy to setup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and</a:t>
            </a:r>
            <a:r>
              <a:rPr dirty="0" sz="1700" spc="-20">
                <a:solidFill>
                  <a:srgbClr val="818080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use,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Lumis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ventilator feature Our  technologies that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enable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therapy to</a:t>
            </a:r>
            <a:r>
              <a:rPr dirty="0" sz="1700" spc="-95">
                <a:solidFill>
                  <a:srgbClr val="818080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be 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tailored to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individual</a:t>
            </a:r>
            <a:r>
              <a:rPr dirty="0" sz="1700" spc="-25">
                <a:solidFill>
                  <a:srgbClr val="818080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breathing</a:t>
            </a:r>
            <a:endParaRPr sz="1700">
              <a:latin typeface="Arial"/>
              <a:cs typeface="Arial"/>
            </a:endParaRPr>
          </a:p>
          <a:p>
            <a:pPr marL="12700" marR="908050">
              <a:lnSpc>
                <a:spcPct val="100000"/>
              </a:lnSpc>
            </a:pP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needs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- making</a:t>
            </a:r>
            <a:r>
              <a:rPr dirty="0" sz="1700" spc="-90">
                <a:solidFill>
                  <a:srgbClr val="818080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personalized  </a:t>
            </a:r>
            <a:r>
              <a:rPr dirty="0" sz="1700">
                <a:solidFill>
                  <a:srgbClr val="818080"/>
                </a:solidFill>
                <a:latin typeface="Arial"/>
                <a:cs typeface="Arial"/>
              </a:rPr>
              <a:t>ventilation</a:t>
            </a:r>
            <a:r>
              <a:rPr dirty="0" sz="1700" spc="-5">
                <a:solidFill>
                  <a:srgbClr val="818080"/>
                </a:solidFill>
                <a:latin typeface="Arial"/>
                <a:cs typeface="Arial"/>
              </a:rPr>
              <a:t> easy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6636" y="5924769"/>
            <a:ext cx="38303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D5D5D"/>
                </a:solidFill>
                <a:latin typeface="Arial"/>
                <a:cs typeface="Arial"/>
              </a:rPr>
              <a:t>* </a:t>
            </a:r>
            <a:r>
              <a:rPr dirty="0" sz="900" spc="-5">
                <a:solidFill>
                  <a:srgbClr val="5D5D5D"/>
                </a:solidFill>
                <a:latin typeface="Arial"/>
                <a:cs typeface="Arial"/>
              </a:rPr>
              <a:t>Devices with wireless communication might not be </a:t>
            </a:r>
            <a:r>
              <a:rPr dirty="0" sz="900" spc="-10">
                <a:solidFill>
                  <a:srgbClr val="5D5D5D"/>
                </a:solidFill>
                <a:latin typeface="Arial"/>
                <a:cs typeface="Arial"/>
              </a:rPr>
              <a:t>available </a:t>
            </a:r>
            <a:r>
              <a:rPr dirty="0" sz="900" spc="-5">
                <a:solidFill>
                  <a:srgbClr val="5D5D5D"/>
                </a:solidFill>
                <a:latin typeface="Arial"/>
                <a:cs typeface="Arial"/>
              </a:rPr>
              <a:t>in all</a:t>
            </a:r>
            <a:r>
              <a:rPr dirty="0" sz="900" spc="10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D5D5D"/>
                </a:solidFill>
                <a:latin typeface="Arial"/>
                <a:cs typeface="Arial"/>
              </a:rPr>
              <a:t>regions.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1239202"/>
            <a:ext cx="0" cy="3962400"/>
          </a:xfrm>
          <a:custGeom>
            <a:avLst/>
            <a:gdLst/>
            <a:ahLst/>
            <a:cxnLst/>
            <a:rect l="l" t="t" r="r" b="b"/>
            <a:pathLst>
              <a:path w="0" h="3962400">
                <a:moveTo>
                  <a:pt x="0" y="0"/>
                </a:moveTo>
                <a:lnTo>
                  <a:pt x="0" y="3962400"/>
                </a:lnTo>
              </a:path>
            </a:pathLst>
          </a:custGeom>
          <a:ln w="12700">
            <a:solidFill>
              <a:srgbClr val="5D5D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0255"/>
            <a:chOff x="0" y="0"/>
            <a:chExt cx="9144000" cy="770255"/>
          </a:xfrm>
        </p:grpSpPr>
        <p:sp>
          <p:nvSpPr>
            <p:cNvPr id="3" name="object 3"/>
            <p:cNvSpPr/>
            <p:nvPr/>
          </p:nvSpPr>
          <p:spPr>
            <a:xfrm>
              <a:off x="260813" y="387565"/>
              <a:ext cx="87359" cy="175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4980" y="258457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597" y="132524"/>
                  </a:moveTo>
                  <a:lnTo>
                    <a:pt x="235470" y="82689"/>
                  </a:lnTo>
                  <a:lnTo>
                    <a:pt x="208584" y="20675"/>
                  </a:lnTo>
                  <a:lnTo>
                    <a:pt x="149898" y="0"/>
                  </a:lnTo>
                  <a:lnTo>
                    <a:pt x="118554" y="5181"/>
                  </a:lnTo>
                  <a:lnTo>
                    <a:pt x="91198" y="20675"/>
                  </a:lnTo>
                  <a:lnTo>
                    <a:pt x="71818" y="46520"/>
                  </a:lnTo>
                  <a:lnTo>
                    <a:pt x="64376" y="82689"/>
                  </a:lnTo>
                  <a:lnTo>
                    <a:pt x="64287" y="119024"/>
                  </a:lnTo>
                  <a:lnTo>
                    <a:pt x="56603" y="127000"/>
                  </a:lnTo>
                  <a:lnTo>
                    <a:pt x="12801" y="127000"/>
                  </a:lnTo>
                  <a:lnTo>
                    <a:pt x="6184" y="127749"/>
                  </a:lnTo>
                  <a:lnTo>
                    <a:pt x="0" y="129095"/>
                  </a:lnTo>
                  <a:lnTo>
                    <a:pt x="1117" y="128917"/>
                  </a:lnTo>
                  <a:lnTo>
                    <a:pt x="1689" y="129349"/>
                  </a:lnTo>
                  <a:lnTo>
                    <a:pt x="19799" y="273748"/>
                  </a:lnTo>
                  <a:lnTo>
                    <a:pt x="21564" y="273786"/>
                  </a:lnTo>
                  <a:lnTo>
                    <a:pt x="37909" y="180924"/>
                  </a:lnTo>
                  <a:lnTo>
                    <a:pt x="39509" y="180835"/>
                  </a:lnTo>
                  <a:lnTo>
                    <a:pt x="53467" y="228866"/>
                  </a:lnTo>
                  <a:lnTo>
                    <a:pt x="54838" y="228942"/>
                  </a:lnTo>
                  <a:lnTo>
                    <a:pt x="64681" y="205117"/>
                  </a:lnTo>
                  <a:lnTo>
                    <a:pt x="65087" y="204851"/>
                  </a:lnTo>
                  <a:lnTo>
                    <a:pt x="162941" y="205143"/>
                  </a:lnTo>
                  <a:lnTo>
                    <a:pt x="163042" y="207187"/>
                  </a:lnTo>
                  <a:lnTo>
                    <a:pt x="70104" y="215582"/>
                  </a:lnTo>
                  <a:lnTo>
                    <a:pt x="69596" y="216204"/>
                  </a:lnTo>
                  <a:lnTo>
                    <a:pt x="53352" y="253898"/>
                  </a:lnTo>
                  <a:lnTo>
                    <a:pt x="52019" y="253834"/>
                  </a:lnTo>
                  <a:lnTo>
                    <a:pt x="41503" y="219925"/>
                  </a:lnTo>
                  <a:lnTo>
                    <a:pt x="39941" y="220014"/>
                  </a:lnTo>
                  <a:lnTo>
                    <a:pt x="24117" y="304368"/>
                  </a:lnTo>
                  <a:lnTo>
                    <a:pt x="23241" y="304685"/>
                  </a:lnTo>
                  <a:lnTo>
                    <a:pt x="227787" y="304698"/>
                  </a:lnTo>
                  <a:lnTo>
                    <a:pt x="235470" y="296710"/>
                  </a:lnTo>
                  <a:lnTo>
                    <a:pt x="235597" y="132524"/>
                  </a:lnTo>
                  <a:close/>
                </a:path>
                <a:path w="365125" h="431165">
                  <a:moveTo>
                    <a:pt x="364832" y="214909"/>
                  </a:moveTo>
                  <a:lnTo>
                    <a:pt x="359638" y="182308"/>
                  </a:lnTo>
                  <a:lnTo>
                    <a:pt x="344055" y="153873"/>
                  </a:lnTo>
                  <a:lnTo>
                    <a:pt x="318071" y="133756"/>
                  </a:lnTo>
                  <a:lnTo>
                    <a:pt x="281698" y="126123"/>
                  </a:lnTo>
                  <a:lnTo>
                    <a:pt x="243827" y="126123"/>
                  </a:lnTo>
                  <a:lnTo>
                    <a:pt x="243700" y="286931"/>
                  </a:lnTo>
                  <a:lnTo>
                    <a:pt x="241693" y="297053"/>
                  </a:lnTo>
                  <a:lnTo>
                    <a:pt x="236258" y="305308"/>
                  </a:lnTo>
                  <a:lnTo>
                    <a:pt x="228193" y="310883"/>
                  </a:lnTo>
                  <a:lnTo>
                    <a:pt x="218351" y="312928"/>
                  </a:lnTo>
                  <a:lnTo>
                    <a:pt x="64223" y="312915"/>
                  </a:lnTo>
                  <a:lnTo>
                    <a:pt x="64338" y="348119"/>
                  </a:lnTo>
                  <a:lnTo>
                    <a:pt x="71818" y="384302"/>
                  </a:lnTo>
                  <a:lnTo>
                    <a:pt x="91287" y="410146"/>
                  </a:lnTo>
                  <a:lnTo>
                    <a:pt x="118706" y="425653"/>
                  </a:lnTo>
                  <a:lnTo>
                    <a:pt x="150114" y="430822"/>
                  </a:lnTo>
                  <a:lnTo>
                    <a:pt x="181483" y="425653"/>
                  </a:lnTo>
                  <a:lnTo>
                    <a:pt x="208826" y="410146"/>
                  </a:lnTo>
                  <a:lnTo>
                    <a:pt x="228130" y="384302"/>
                  </a:lnTo>
                  <a:lnTo>
                    <a:pt x="235419" y="348119"/>
                  </a:lnTo>
                  <a:lnTo>
                    <a:pt x="235508" y="311797"/>
                  </a:lnTo>
                  <a:lnTo>
                    <a:pt x="243205" y="303822"/>
                  </a:lnTo>
                  <a:lnTo>
                    <a:pt x="281698" y="303809"/>
                  </a:lnTo>
                  <a:lnTo>
                    <a:pt x="318071" y="296138"/>
                  </a:lnTo>
                  <a:lnTo>
                    <a:pt x="344055" y="275983"/>
                  </a:lnTo>
                  <a:lnTo>
                    <a:pt x="359638" y="247523"/>
                  </a:lnTo>
                  <a:lnTo>
                    <a:pt x="364832" y="214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342" y="188214"/>
            <a:ext cx="56045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Lumis </a:t>
            </a:r>
            <a:r>
              <a:rPr dirty="0"/>
              <a:t>series </a:t>
            </a:r>
            <a:r>
              <a:rPr dirty="0" spc="-5"/>
              <a:t>product</a:t>
            </a:r>
            <a:r>
              <a:rPr dirty="0" spc="-90"/>
              <a:t> </a:t>
            </a:r>
            <a:r>
              <a:rPr dirty="0" spc="-5"/>
              <a:t>comparison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211023" y="2738005"/>
            <a:ext cx="317500" cy="297815"/>
            <a:chOff x="6211023" y="2738005"/>
            <a:chExt cx="317500" cy="297815"/>
          </a:xfrm>
        </p:grpSpPr>
        <p:sp>
          <p:nvSpPr>
            <p:cNvPr id="7" name="object 7"/>
            <p:cNvSpPr/>
            <p:nvPr/>
          </p:nvSpPr>
          <p:spPr>
            <a:xfrm>
              <a:off x="6211023" y="2738005"/>
              <a:ext cx="317500" cy="297815"/>
            </a:xfrm>
            <a:custGeom>
              <a:avLst/>
              <a:gdLst/>
              <a:ahLst/>
              <a:cxnLst/>
              <a:rect l="l" t="t" r="r" b="b"/>
              <a:pathLst>
                <a:path w="317500" h="297814">
                  <a:moveTo>
                    <a:pt x="316369" y="0"/>
                  </a:moveTo>
                  <a:lnTo>
                    <a:pt x="302310" y="7632"/>
                  </a:lnTo>
                  <a:lnTo>
                    <a:pt x="295668" y="10934"/>
                  </a:lnTo>
                  <a:lnTo>
                    <a:pt x="287197" y="15515"/>
                  </a:lnTo>
                  <a:lnTo>
                    <a:pt x="240339" y="52766"/>
                  </a:lnTo>
                  <a:lnTo>
                    <a:pt x="195665" y="96213"/>
                  </a:lnTo>
                  <a:lnTo>
                    <a:pt x="81864" y="219595"/>
                  </a:lnTo>
                  <a:lnTo>
                    <a:pt x="60794" y="153314"/>
                  </a:lnTo>
                  <a:lnTo>
                    <a:pt x="60388" y="152857"/>
                  </a:lnTo>
                  <a:lnTo>
                    <a:pt x="46532" y="152768"/>
                  </a:lnTo>
                  <a:lnTo>
                    <a:pt x="32296" y="153390"/>
                  </a:lnTo>
                  <a:lnTo>
                    <a:pt x="3213" y="168351"/>
                  </a:lnTo>
                  <a:lnTo>
                    <a:pt x="0" y="171081"/>
                  </a:lnTo>
                  <a:lnTo>
                    <a:pt x="0" y="171716"/>
                  </a:lnTo>
                  <a:lnTo>
                    <a:pt x="49858" y="262126"/>
                  </a:lnTo>
                  <a:lnTo>
                    <a:pt x="56326" y="272764"/>
                  </a:lnTo>
                  <a:lnTo>
                    <a:pt x="63138" y="283183"/>
                  </a:lnTo>
                  <a:lnTo>
                    <a:pt x="70345" y="293344"/>
                  </a:lnTo>
                  <a:lnTo>
                    <a:pt x="73761" y="297700"/>
                  </a:lnTo>
                  <a:lnTo>
                    <a:pt x="85788" y="297700"/>
                  </a:lnTo>
                  <a:lnTo>
                    <a:pt x="99085" y="281152"/>
                  </a:lnTo>
                  <a:lnTo>
                    <a:pt x="108173" y="268744"/>
                  </a:lnTo>
                  <a:lnTo>
                    <a:pt x="116883" y="256070"/>
                  </a:lnTo>
                  <a:lnTo>
                    <a:pt x="138682" y="222601"/>
                  </a:lnTo>
                  <a:lnTo>
                    <a:pt x="152503" y="202315"/>
                  </a:lnTo>
                  <a:lnTo>
                    <a:pt x="181343" y="162585"/>
                  </a:lnTo>
                  <a:lnTo>
                    <a:pt x="215198" y="119072"/>
                  </a:lnTo>
                  <a:lnTo>
                    <a:pt x="250634" y="76835"/>
                  </a:lnTo>
                  <a:lnTo>
                    <a:pt x="315163" y="3568"/>
                  </a:lnTo>
                  <a:lnTo>
                    <a:pt x="317093" y="1625"/>
                  </a:lnTo>
                  <a:lnTo>
                    <a:pt x="31636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211023" y="2909722"/>
              <a:ext cx="73761" cy="125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8347" y="1227645"/>
          <a:ext cx="7344409" cy="2834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2679"/>
                <a:gridCol w="3662679"/>
              </a:tblGrid>
              <a:tr h="470166">
                <a:tc gridSpan="2">
                  <a:txBody>
                    <a:bodyPr/>
                    <a:lstStyle/>
                    <a:p>
                      <a:pPr algn="ctr" marR="19050">
                        <a:lnSpc>
                          <a:spcPts val="1745"/>
                        </a:lnSpc>
                        <a:tabLst>
                          <a:tab pos="3747135" algn="l"/>
                        </a:tabLst>
                      </a:pPr>
                      <a:r>
                        <a:rPr dirty="0" baseline="-26143" sz="2550" spc="127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Features	</a:t>
                      </a:r>
                      <a:r>
                        <a:rPr dirty="0" sz="1600" spc="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Lumis</a:t>
                      </a:r>
                      <a:r>
                        <a:rPr dirty="0" sz="160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r" marR="1349375">
                        <a:lnSpc>
                          <a:spcPts val="1750"/>
                        </a:lnSpc>
                      </a:pPr>
                      <a:r>
                        <a:rPr dirty="0" sz="160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VPAP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748FC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0166">
                <a:tc>
                  <a:txBody>
                    <a:bodyPr/>
                    <a:lstStyle/>
                    <a:p>
                      <a:pPr algn="ctr" marR="18288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Indication for</a:t>
                      </a:r>
                      <a:r>
                        <a:rPr dirty="0" sz="1400" spc="-6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13 </a:t>
                      </a: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kg </a:t>
                      </a: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or more, 30 </a:t>
                      </a: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kg </a:t>
                      </a: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or more for</a:t>
                      </a:r>
                      <a:r>
                        <a:rPr dirty="0" sz="1400" spc="-12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iVAPS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905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470166">
                <a:tc>
                  <a:txBody>
                    <a:bodyPr/>
                    <a:lstStyle/>
                    <a:p>
                      <a:pPr algn="ctr" marR="18288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Modes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baseline="3968" sz="2100" spc="-89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CPAP, </a:t>
                      </a:r>
                      <a:r>
                        <a:rPr dirty="0" baseline="3968" sz="21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S, ST </a:t>
                      </a:r>
                      <a:r>
                        <a:rPr dirty="0" baseline="3968" sz="2100" spc="-7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(optional iBR), </a:t>
                      </a:r>
                      <a:r>
                        <a:rPr dirty="0" sz="1400" spc="-8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T,</a:t>
                      </a:r>
                      <a:r>
                        <a:rPr dirty="0" sz="1400" spc="-14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PAC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905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470173">
                <a:tc>
                  <a:txBody>
                    <a:bodyPr/>
                    <a:lstStyle/>
                    <a:p>
                      <a:pPr algn="ctr" marR="18288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400" spc="-2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iVAPS </a:t>
                      </a: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mode (optional</a:t>
                      </a:r>
                      <a:r>
                        <a:rPr dirty="0" sz="1400" spc="-10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AutoEPAP)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470173">
                <a:tc>
                  <a:txBody>
                    <a:bodyPr/>
                    <a:lstStyle/>
                    <a:p>
                      <a:pPr algn="ctr" marR="1828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400" spc="-14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2–  </a:t>
                      </a:r>
                      <a:r>
                        <a:rPr dirty="0" sz="1400" spc="-5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-7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cmH</a:t>
                      </a:r>
                      <a:r>
                        <a:rPr dirty="0" baseline="-21604" sz="135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905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470166">
                <a:tc>
                  <a:txBody>
                    <a:bodyPr/>
                    <a:lstStyle/>
                    <a:p>
                      <a:pPr algn="ctr" marR="2330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400">
                          <a:solidFill>
                            <a:srgbClr val="424243"/>
                          </a:solidFill>
                          <a:latin typeface="Arial"/>
                          <a:cs typeface="Arial"/>
                        </a:rPr>
                        <a:t>Alarms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66666"/>
                      </a:solidFill>
                      <a:prstDash val="solid"/>
                    </a:lnL>
                    <a:lnR w="12700">
                      <a:solidFill>
                        <a:srgbClr val="666666"/>
                      </a:solidFill>
                      <a:prstDash val="solid"/>
                    </a:lnR>
                    <a:lnT w="12700">
                      <a:solidFill>
                        <a:srgbClr val="666666"/>
                      </a:solidFill>
                      <a:prstDash val="solid"/>
                    </a:lnT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8233753" y="6283887"/>
            <a:ext cx="411480" cy="411480"/>
            <a:chOff x="8233753" y="6283887"/>
            <a:chExt cx="411480" cy="411480"/>
          </a:xfrm>
        </p:grpSpPr>
        <p:sp>
          <p:nvSpPr>
            <p:cNvPr id="11" name="object 11"/>
            <p:cNvSpPr/>
            <p:nvPr/>
          </p:nvSpPr>
          <p:spPr>
            <a:xfrm>
              <a:off x="8233816" y="6283887"/>
              <a:ext cx="287655" cy="292100"/>
            </a:xfrm>
            <a:custGeom>
              <a:avLst/>
              <a:gdLst/>
              <a:ahLst/>
              <a:cxnLst/>
              <a:rect l="l" t="t" r="r" b="b"/>
              <a:pathLst>
                <a:path w="287654" h="292100">
                  <a:moveTo>
                    <a:pt x="205092" y="0"/>
                  </a:moveTo>
                  <a:lnTo>
                    <a:pt x="148859" y="19804"/>
                  </a:lnTo>
                  <a:lnTo>
                    <a:pt x="123164" y="79222"/>
                  </a:lnTo>
                  <a:lnTo>
                    <a:pt x="123088" y="114033"/>
                  </a:lnTo>
                  <a:lnTo>
                    <a:pt x="115722" y="121678"/>
                  </a:lnTo>
                  <a:lnTo>
                    <a:pt x="45594" y="129007"/>
                  </a:lnTo>
                  <a:lnTo>
                    <a:pt x="5295" y="175561"/>
                  </a:lnTo>
                  <a:lnTo>
                    <a:pt x="0" y="206819"/>
                  </a:lnTo>
                  <a:lnTo>
                    <a:pt x="4660" y="238077"/>
                  </a:lnTo>
                  <a:lnTo>
                    <a:pt x="19317" y="265345"/>
                  </a:lnTo>
                  <a:lnTo>
                    <a:pt x="44009" y="284631"/>
                  </a:lnTo>
                  <a:lnTo>
                    <a:pt x="78828" y="291947"/>
                  </a:lnTo>
                  <a:lnTo>
                    <a:pt x="279730" y="291947"/>
                  </a:lnTo>
                  <a:lnTo>
                    <a:pt x="287096" y="284289"/>
                  </a:lnTo>
                  <a:lnTo>
                    <a:pt x="287224" y="126968"/>
                  </a:lnTo>
                  <a:lnTo>
                    <a:pt x="287096" y="79222"/>
                  </a:lnTo>
                  <a:lnTo>
                    <a:pt x="279937" y="44560"/>
                  </a:lnTo>
                  <a:lnTo>
                    <a:pt x="261343" y="19804"/>
                  </a:lnTo>
                  <a:lnTo>
                    <a:pt x="235125" y="4950"/>
                  </a:lnTo>
                  <a:lnTo>
                    <a:pt x="205092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233753" y="6407413"/>
              <a:ext cx="217754" cy="168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356828" y="6404720"/>
              <a:ext cx="288290" cy="290830"/>
            </a:xfrm>
            <a:custGeom>
              <a:avLst/>
              <a:gdLst/>
              <a:ahLst/>
              <a:cxnLst/>
              <a:rect l="l" t="t" r="r" b="b"/>
              <a:pathLst>
                <a:path w="288290" h="290829">
                  <a:moveTo>
                    <a:pt x="208381" y="0"/>
                  </a:moveTo>
                  <a:lnTo>
                    <a:pt x="172097" y="0"/>
                  </a:lnTo>
                  <a:lnTo>
                    <a:pt x="171970" y="154089"/>
                  </a:lnTo>
                  <a:lnTo>
                    <a:pt x="170056" y="163772"/>
                  </a:lnTo>
                  <a:lnTo>
                    <a:pt x="164842" y="171689"/>
                  </a:lnTo>
                  <a:lnTo>
                    <a:pt x="157118" y="177033"/>
                  </a:lnTo>
                  <a:lnTo>
                    <a:pt x="147675" y="178993"/>
                  </a:lnTo>
                  <a:lnTo>
                    <a:pt x="0" y="178981"/>
                  </a:lnTo>
                  <a:lnTo>
                    <a:pt x="114" y="212725"/>
                  </a:lnTo>
                  <a:lnTo>
                    <a:pt x="9339" y="251526"/>
                  </a:lnTo>
                  <a:lnTo>
                    <a:pt x="32829" y="277393"/>
                  </a:lnTo>
                  <a:lnTo>
                    <a:pt x="64864" y="290327"/>
                  </a:lnTo>
                  <a:lnTo>
                    <a:pt x="99724" y="290327"/>
                  </a:lnTo>
                  <a:lnTo>
                    <a:pt x="131688" y="277393"/>
                  </a:lnTo>
                  <a:lnTo>
                    <a:pt x="155035" y="251526"/>
                  </a:lnTo>
                  <a:lnTo>
                    <a:pt x="164045" y="212725"/>
                  </a:lnTo>
                  <a:lnTo>
                    <a:pt x="164122" y="177901"/>
                  </a:lnTo>
                  <a:lnTo>
                    <a:pt x="171488" y="170256"/>
                  </a:lnTo>
                  <a:lnTo>
                    <a:pt x="208381" y="170256"/>
                  </a:lnTo>
                  <a:lnTo>
                    <a:pt x="243235" y="162896"/>
                  </a:lnTo>
                  <a:lnTo>
                    <a:pt x="268130" y="143589"/>
                  </a:lnTo>
                  <a:lnTo>
                    <a:pt x="283066" y="116319"/>
                  </a:lnTo>
                  <a:lnTo>
                    <a:pt x="288043" y="85070"/>
                  </a:lnTo>
                  <a:lnTo>
                    <a:pt x="283063" y="53829"/>
                  </a:lnTo>
                  <a:lnTo>
                    <a:pt x="268126" y="26581"/>
                  </a:lnTo>
                  <a:lnTo>
                    <a:pt x="243232" y="7309"/>
                  </a:lnTo>
                  <a:lnTo>
                    <a:pt x="208381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318231" y="4469089"/>
            <a:ext cx="6379580" cy="1673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0255"/>
            <a:chOff x="0" y="0"/>
            <a:chExt cx="9144000" cy="770255"/>
          </a:xfrm>
        </p:grpSpPr>
        <p:sp>
          <p:nvSpPr>
            <p:cNvPr id="3" name="object 3"/>
            <p:cNvSpPr/>
            <p:nvPr/>
          </p:nvSpPr>
          <p:spPr>
            <a:xfrm>
              <a:off x="210408" y="394944"/>
              <a:ext cx="87410" cy="175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4586" y="265848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597" y="132524"/>
                  </a:moveTo>
                  <a:lnTo>
                    <a:pt x="235458" y="82689"/>
                  </a:lnTo>
                  <a:lnTo>
                    <a:pt x="208584" y="20675"/>
                  </a:lnTo>
                  <a:lnTo>
                    <a:pt x="149885" y="0"/>
                  </a:lnTo>
                  <a:lnTo>
                    <a:pt x="118541" y="5168"/>
                  </a:lnTo>
                  <a:lnTo>
                    <a:pt x="91198" y="20675"/>
                  </a:lnTo>
                  <a:lnTo>
                    <a:pt x="71805" y="46520"/>
                  </a:lnTo>
                  <a:lnTo>
                    <a:pt x="64363" y="82689"/>
                  </a:lnTo>
                  <a:lnTo>
                    <a:pt x="64287" y="119024"/>
                  </a:lnTo>
                  <a:lnTo>
                    <a:pt x="56603" y="127000"/>
                  </a:lnTo>
                  <a:lnTo>
                    <a:pt x="12801" y="127000"/>
                  </a:lnTo>
                  <a:lnTo>
                    <a:pt x="6172" y="127736"/>
                  </a:lnTo>
                  <a:lnTo>
                    <a:pt x="0" y="129095"/>
                  </a:lnTo>
                  <a:lnTo>
                    <a:pt x="1104" y="128917"/>
                  </a:lnTo>
                  <a:lnTo>
                    <a:pt x="1676" y="129336"/>
                  </a:lnTo>
                  <a:lnTo>
                    <a:pt x="19799" y="273748"/>
                  </a:lnTo>
                  <a:lnTo>
                    <a:pt x="21564" y="273786"/>
                  </a:lnTo>
                  <a:lnTo>
                    <a:pt x="37909" y="180924"/>
                  </a:lnTo>
                  <a:lnTo>
                    <a:pt x="39497" y="180848"/>
                  </a:lnTo>
                  <a:lnTo>
                    <a:pt x="53467" y="228854"/>
                  </a:lnTo>
                  <a:lnTo>
                    <a:pt x="54825" y="228930"/>
                  </a:lnTo>
                  <a:lnTo>
                    <a:pt x="64681" y="205105"/>
                  </a:lnTo>
                  <a:lnTo>
                    <a:pt x="65074" y="204838"/>
                  </a:lnTo>
                  <a:lnTo>
                    <a:pt x="162941" y="205143"/>
                  </a:lnTo>
                  <a:lnTo>
                    <a:pt x="163029" y="207187"/>
                  </a:lnTo>
                  <a:lnTo>
                    <a:pt x="70091" y="215582"/>
                  </a:lnTo>
                  <a:lnTo>
                    <a:pt x="69583" y="216204"/>
                  </a:lnTo>
                  <a:lnTo>
                    <a:pt x="53352" y="253885"/>
                  </a:lnTo>
                  <a:lnTo>
                    <a:pt x="52019" y="253822"/>
                  </a:lnTo>
                  <a:lnTo>
                    <a:pt x="41503" y="219925"/>
                  </a:lnTo>
                  <a:lnTo>
                    <a:pt x="39928" y="220014"/>
                  </a:lnTo>
                  <a:lnTo>
                    <a:pt x="24104" y="304355"/>
                  </a:lnTo>
                  <a:lnTo>
                    <a:pt x="23228" y="304685"/>
                  </a:lnTo>
                  <a:lnTo>
                    <a:pt x="227774" y="304685"/>
                  </a:lnTo>
                  <a:lnTo>
                    <a:pt x="235458" y="296710"/>
                  </a:lnTo>
                  <a:lnTo>
                    <a:pt x="235597" y="132524"/>
                  </a:lnTo>
                  <a:close/>
                </a:path>
                <a:path w="365125" h="431165">
                  <a:moveTo>
                    <a:pt x="364832" y="214909"/>
                  </a:moveTo>
                  <a:lnTo>
                    <a:pt x="359638" y="182295"/>
                  </a:lnTo>
                  <a:lnTo>
                    <a:pt x="344055" y="153860"/>
                  </a:lnTo>
                  <a:lnTo>
                    <a:pt x="318071" y="133743"/>
                  </a:lnTo>
                  <a:lnTo>
                    <a:pt x="281698" y="126111"/>
                  </a:lnTo>
                  <a:lnTo>
                    <a:pt x="243827" y="126111"/>
                  </a:lnTo>
                  <a:lnTo>
                    <a:pt x="243687" y="286931"/>
                  </a:lnTo>
                  <a:lnTo>
                    <a:pt x="241693" y="297040"/>
                  </a:lnTo>
                  <a:lnTo>
                    <a:pt x="236258" y="305295"/>
                  </a:lnTo>
                  <a:lnTo>
                    <a:pt x="228193" y="310870"/>
                  </a:lnTo>
                  <a:lnTo>
                    <a:pt x="218351" y="312915"/>
                  </a:lnTo>
                  <a:lnTo>
                    <a:pt x="64223" y="312902"/>
                  </a:lnTo>
                  <a:lnTo>
                    <a:pt x="64338" y="348107"/>
                  </a:lnTo>
                  <a:lnTo>
                    <a:pt x="71818" y="384289"/>
                  </a:lnTo>
                  <a:lnTo>
                    <a:pt x="91274" y="410133"/>
                  </a:lnTo>
                  <a:lnTo>
                    <a:pt x="118706" y="425640"/>
                  </a:lnTo>
                  <a:lnTo>
                    <a:pt x="150101" y="430809"/>
                  </a:lnTo>
                  <a:lnTo>
                    <a:pt x="181483" y="425640"/>
                  </a:lnTo>
                  <a:lnTo>
                    <a:pt x="208826" y="410133"/>
                  </a:lnTo>
                  <a:lnTo>
                    <a:pt x="228130" y="384289"/>
                  </a:lnTo>
                  <a:lnTo>
                    <a:pt x="235419" y="348107"/>
                  </a:lnTo>
                  <a:lnTo>
                    <a:pt x="235496" y="311785"/>
                  </a:lnTo>
                  <a:lnTo>
                    <a:pt x="243192" y="303809"/>
                  </a:lnTo>
                  <a:lnTo>
                    <a:pt x="281698" y="303809"/>
                  </a:lnTo>
                  <a:lnTo>
                    <a:pt x="318071" y="296138"/>
                  </a:lnTo>
                  <a:lnTo>
                    <a:pt x="344055" y="275983"/>
                  </a:lnTo>
                  <a:lnTo>
                    <a:pt x="359638" y="247523"/>
                  </a:lnTo>
                  <a:lnTo>
                    <a:pt x="364832" y="214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2829" y="188214"/>
            <a:ext cx="30035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Lumis </a:t>
            </a:r>
            <a:r>
              <a:rPr dirty="0" spc="-5"/>
              <a:t>at </a:t>
            </a:r>
            <a:r>
              <a:rPr dirty="0"/>
              <a:t>a</a:t>
            </a:r>
            <a:r>
              <a:rPr dirty="0" spc="-80"/>
              <a:t> </a:t>
            </a:r>
            <a:r>
              <a:rPr dirty="0" spc="-5"/>
              <a:t>glance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857120" y="1772285"/>
            <a:ext cx="5207635" cy="3448685"/>
            <a:chOff x="1857120" y="1772285"/>
            <a:chExt cx="5207635" cy="3448685"/>
          </a:xfrm>
        </p:grpSpPr>
        <p:sp>
          <p:nvSpPr>
            <p:cNvPr id="7" name="object 7"/>
            <p:cNvSpPr/>
            <p:nvPr/>
          </p:nvSpPr>
          <p:spPr>
            <a:xfrm>
              <a:off x="2058331" y="2322173"/>
              <a:ext cx="4946533" cy="28986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17992" y="2287092"/>
              <a:ext cx="5040122" cy="2933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19719" y="2255380"/>
              <a:ext cx="5145036" cy="2935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57121" y="1772284"/>
              <a:ext cx="3011805" cy="1058545"/>
            </a:xfrm>
            <a:custGeom>
              <a:avLst/>
              <a:gdLst/>
              <a:ahLst/>
              <a:cxnLst/>
              <a:rect l="l" t="t" r="r" b="b"/>
              <a:pathLst>
                <a:path w="3011804" h="1058545">
                  <a:moveTo>
                    <a:pt x="369316" y="513842"/>
                  </a:moveTo>
                  <a:lnTo>
                    <a:pt x="368147" y="509524"/>
                  </a:lnTo>
                  <a:lnTo>
                    <a:pt x="343623" y="418084"/>
                  </a:lnTo>
                  <a:lnTo>
                    <a:pt x="342773" y="414782"/>
                  </a:lnTo>
                  <a:lnTo>
                    <a:pt x="339217" y="412750"/>
                  </a:lnTo>
                  <a:lnTo>
                    <a:pt x="332486" y="414528"/>
                  </a:lnTo>
                  <a:lnTo>
                    <a:pt x="330454" y="418084"/>
                  </a:lnTo>
                  <a:lnTo>
                    <a:pt x="348145" y="484047"/>
                  </a:lnTo>
                  <a:lnTo>
                    <a:pt x="8890" y="147447"/>
                  </a:lnTo>
                  <a:lnTo>
                    <a:pt x="0" y="156464"/>
                  </a:lnTo>
                  <a:lnTo>
                    <a:pt x="339153" y="492975"/>
                  </a:lnTo>
                  <a:lnTo>
                    <a:pt x="276479" y="476758"/>
                  </a:lnTo>
                  <a:lnTo>
                    <a:pt x="273177" y="475869"/>
                  </a:lnTo>
                  <a:lnTo>
                    <a:pt x="269621" y="477901"/>
                  </a:lnTo>
                  <a:lnTo>
                    <a:pt x="267843" y="484759"/>
                  </a:lnTo>
                  <a:lnTo>
                    <a:pt x="269875" y="488188"/>
                  </a:lnTo>
                  <a:lnTo>
                    <a:pt x="369316" y="513842"/>
                  </a:lnTo>
                  <a:close/>
                </a:path>
                <a:path w="3011804" h="1058545">
                  <a:moveTo>
                    <a:pt x="2193798" y="1651"/>
                  </a:moveTo>
                  <a:lnTo>
                    <a:pt x="2181225" y="0"/>
                  </a:lnTo>
                  <a:lnTo>
                    <a:pt x="2127935" y="403567"/>
                  </a:lnTo>
                  <a:lnTo>
                    <a:pt x="2102993" y="343916"/>
                  </a:lnTo>
                  <a:lnTo>
                    <a:pt x="2101596" y="340741"/>
                  </a:lnTo>
                  <a:lnTo>
                    <a:pt x="2097913" y="339217"/>
                  </a:lnTo>
                  <a:lnTo>
                    <a:pt x="2094623" y="340614"/>
                  </a:lnTo>
                  <a:lnTo>
                    <a:pt x="2091448" y="341884"/>
                  </a:lnTo>
                  <a:lnTo>
                    <a:pt x="2089924" y="345694"/>
                  </a:lnTo>
                  <a:lnTo>
                    <a:pt x="2091182" y="348869"/>
                  </a:lnTo>
                  <a:lnTo>
                    <a:pt x="2129548" y="440309"/>
                  </a:lnTo>
                  <a:lnTo>
                    <a:pt x="2138591" y="428625"/>
                  </a:lnTo>
                  <a:lnTo>
                    <a:pt x="2192401" y="359156"/>
                  </a:lnTo>
                  <a:lnTo>
                    <a:pt x="2191893" y="355219"/>
                  </a:lnTo>
                  <a:lnTo>
                    <a:pt x="2186305" y="350901"/>
                  </a:lnTo>
                  <a:lnTo>
                    <a:pt x="2182368" y="351409"/>
                  </a:lnTo>
                  <a:lnTo>
                    <a:pt x="2140610" y="405358"/>
                  </a:lnTo>
                  <a:lnTo>
                    <a:pt x="2193798" y="1651"/>
                  </a:lnTo>
                  <a:close/>
                </a:path>
                <a:path w="3011804" h="1058545">
                  <a:moveTo>
                    <a:pt x="3011424" y="449580"/>
                  </a:moveTo>
                  <a:lnTo>
                    <a:pt x="3000502" y="442976"/>
                  </a:lnTo>
                  <a:lnTo>
                    <a:pt x="2648623" y="1024128"/>
                  </a:lnTo>
                  <a:lnTo>
                    <a:pt x="2649740" y="959485"/>
                  </a:lnTo>
                  <a:lnTo>
                    <a:pt x="2649740" y="956056"/>
                  </a:lnTo>
                  <a:lnTo>
                    <a:pt x="2646934" y="953135"/>
                  </a:lnTo>
                  <a:lnTo>
                    <a:pt x="2643390" y="953008"/>
                  </a:lnTo>
                  <a:lnTo>
                    <a:pt x="2639949" y="953008"/>
                  </a:lnTo>
                  <a:lnTo>
                    <a:pt x="2637040" y="955802"/>
                  </a:lnTo>
                  <a:lnTo>
                    <a:pt x="2637028" y="959485"/>
                  </a:lnTo>
                  <a:lnTo>
                    <a:pt x="2635377" y="1058418"/>
                  </a:lnTo>
                  <a:lnTo>
                    <a:pt x="2649131" y="1050925"/>
                  </a:lnTo>
                  <a:lnTo>
                    <a:pt x="2725432" y="1009396"/>
                  </a:lnTo>
                  <a:lnTo>
                    <a:pt x="2726575" y="1005459"/>
                  </a:lnTo>
                  <a:lnTo>
                    <a:pt x="2723273" y="999363"/>
                  </a:lnTo>
                  <a:lnTo>
                    <a:pt x="2719451" y="998220"/>
                  </a:lnTo>
                  <a:lnTo>
                    <a:pt x="2716276" y="999871"/>
                  </a:lnTo>
                  <a:lnTo>
                    <a:pt x="2659519" y="1030770"/>
                  </a:lnTo>
                  <a:lnTo>
                    <a:pt x="3011424" y="44958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92731" y="1379110"/>
            <a:ext cx="17437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Built</a:t>
            </a:r>
            <a:r>
              <a:rPr dirty="0" sz="1400">
                <a:solidFill>
                  <a:srgbClr val="0099DB"/>
                </a:solidFill>
                <a:latin typeface="Arial"/>
                <a:cs typeface="Arial"/>
              </a:rPr>
              <a:t>-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connectivity</a:t>
            </a:r>
            <a:r>
              <a:rPr dirty="0" sz="1400" spc="-12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AirView and</a:t>
            </a:r>
            <a:r>
              <a:rPr dirty="0" sz="1400" spc="-6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MyAir*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6314" y="1060831"/>
            <a:ext cx="139573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LED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Alarms 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indicator for</a:t>
            </a:r>
            <a:r>
              <a:rPr dirty="0" sz="1400" spc="-9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extra  assurance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7744" y="1633474"/>
            <a:ext cx="14281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Light sensor for 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screen</a:t>
            </a:r>
            <a:r>
              <a:rPr dirty="0" sz="1400" spc="-10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brightness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178" y="5196966"/>
            <a:ext cx="172402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Small foot</a:t>
            </a:r>
            <a:r>
              <a:rPr dirty="0" sz="1400" spc="-4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print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1,2kg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(with</a:t>
            </a:r>
            <a:r>
              <a:rPr dirty="0" sz="1400" spc="-10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HumidAir)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517" y="2450338"/>
            <a:ext cx="161290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Inserted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SD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card</a:t>
            </a:r>
            <a:r>
              <a:rPr dirty="0" sz="1400" spc="-12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for  assessment and  settings</a:t>
            </a:r>
            <a:r>
              <a:rPr dirty="0" sz="1400" spc="-6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32738" y="3142488"/>
            <a:ext cx="528955" cy="141605"/>
          </a:xfrm>
          <a:custGeom>
            <a:avLst/>
            <a:gdLst/>
            <a:ahLst/>
            <a:cxnLst/>
            <a:rect l="l" t="t" r="r" b="b"/>
            <a:pathLst>
              <a:path w="528955" h="141604">
                <a:moveTo>
                  <a:pt x="492248" y="106600"/>
                </a:moveTo>
                <a:lnTo>
                  <a:pt x="427863" y="129286"/>
                </a:lnTo>
                <a:lnTo>
                  <a:pt x="426072" y="132842"/>
                </a:lnTo>
                <a:lnTo>
                  <a:pt x="427228" y="136271"/>
                </a:lnTo>
                <a:lnTo>
                  <a:pt x="428497" y="139573"/>
                </a:lnTo>
                <a:lnTo>
                  <a:pt x="432053" y="141224"/>
                </a:lnTo>
                <a:lnTo>
                  <a:pt x="517683" y="110998"/>
                </a:lnTo>
                <a:lnTo>
                  <a:pt x="515239" y="110998"/>
                </a:lnTo>
                <a:lnTo>
                  <a:pt x="492248" y="106600"/>
                </a:lnTo>
                <a:close/>
              </a:path>
              <a:path w="528955" h="141604">
                <a:moveTo>
                  <a:pt x="504172" y="102395"/>
                </a:moveTo>
                <a:lnTo>
                  <a:pt x="492248" y="106600"/>
                </a:lnTo>
                <a:lnTo>
                  <a:pt x="515239" y="110998"/>
                </a:lnTo>
                <a:lnTo>
                  <a:pt x="515532" y="109473"/>
                </a:lnTo>
                <a:lnTo>
                  <a:pt x="512305" y="109473"/>
                </a:lnTo>
                <a:lnTo>
                  <a:pt x="504172" y="102395"/>
                </a:lnTo>
                <a:close/>
              </a:path>
              <a:path w="528955" h="141604">
                <a:moveTo>
                  <a:pt x="451472" y="39751"/>
                </a:moveTo>
                <a:lnTo>
                  <a:pt x="447547" y="40005"/>
                </a:lnTo>
                <a:lnTo>
                  <a:pt x="445122" y="42545"/>
                </a:lnTo>
                <a:lnTo>
                  <a:pt x="442848" y="45212"/>
                </a:lnTo>
                <a:lnTo>
                  <a:pt x="443103" y="49276"/>
                </a:lnTo>
                <a:lnTo>
                  <a:pt x="445769" y="51561"/>
                </a:lnTo>
                <a:lnTo>
                  <a:pt x="494720" y="94168"/>
                </a:lnTo>
                <a:lnTo>
                  <a:pt x="517639" y="98552"/>
                </a:lnTo>
                <a:lnTo>
                  <a:pt x="515239" y="110998"/>
                </a:lnTo>
                <a:lnTo>
                  <a:pt x="517683" y="110998"/>
                </a:lnTo>
                <a:lnTo>
                  <a:pt x="528828" y="107061"/>
                </a:lnTo>
                <a:lnTo>
                  <a:pt x="454139" y="42037"/>
                </a:lnTo>
                <a:lnTo>
                  <a:pt x="451472" y="39751"/>
                </a:lnTo>
                <a:close/>
              </a:path>
              <a:path w="528955" h="141604">
                <a:moveTo>
                  <a:pt x="514350" y="98806"/>
                </a:moveTo>
                <a:lnTo>
                  <a:pt x="504172" y="102395"/>
                </a:lnTo>
                <a:lnTo>
                  <a:pt x="512305" y="109473"/>
                </a:lnTo>
                <a:lnTo>
                  <a:pt x="514350" y="98806"/>
                </a:lnTo>
                <a:close/>
              </a:path>
              <a:path w="528955" h="141604">
                <a:moveTo>
                  <a:pt x="517590" y="98806"/>
                </a:moveTo>
                <a:lnTo>
                  <a:pt x="514350" y="98806"/>
                </a:lnTo>
                <a:lnTo>
                  <a:pt x="512305" y="109473"/>
                </a:lnTo>
                <a:lnTo>
                  <a:pt x="515532" y="109473"/>
                </a:lnTo>
                <a:lnTo>
                  <a:pt x="517590" y="98806"/>
                </a:lnTo>
                <a:close/>
              </a:path>
              <a:path w="528955" h="141604">
                <a:moveTo>
                  <a:pt x="2412" y="0"/>
                </a:moveTo>
                <a:lnTo>
                  <a:pt x="0" y="12446"/>
                </a:lnTo>
                <a:lnTo>
                  <a:pt x="492248" y="106600"/>
                </a:lnTo>
                <a:lnTo>
                  <a:pt x="504172" y="102395"/>
                </a:lnTo>
                <a:lnTo>
                  <a:pt x="494720" y="94168"/>
                </a:lnTo>
                <a:lnTo>
                  <a:pt x="2412" y="0"/>
                </a:lnTo>
                <a:close/>
              </a:path>
              <a:path w="528955" h="141604">
                <a:moveTo>
                  <a:pt x="494720" y="94168"/>
                </a:moveTo>
                <a:lnTo>
                  <a:pt x="504172" y="102395"/>
                </a:lnTo>
                <a:lnTo>
                  <a:pt x="514350" y="98806"/>
                </a:lnTo>
                <a:lnTo>
                  <a:pt x="517590" y="98806"/>
                </a:lnTo>
                <a:lnTo>
                  <a:pt x="517639" y="98552"/>
                </a:lnTo>
                <a:lnTo>
                  <a:pt x="494720" y="94168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98969" y="5180457"/>
            <a:ext cx="1739264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71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QuickNav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and  optional Therapy</a:t>
            </a:r>
            <a:r>
              <a:rPr dirty="0" sz="1400" spc="-12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LED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68120" y="3287267"/>
            <a:ext cx="5794375" cy="1864995"/>
          </a:xfrm>
          <a:custGeom>
            <a:avLst/>
            <a:gdLst/>
            <a:ahLst/>
            <a:cxnLst/>
            <a:rect l="l" t="t" r="r" b="b"/>
            <a:pathLst>
              <a:path w="5794375" h="1864995">
                <a:moveTo>
                  <a:pt x="428739" y="537349"/>
                </a:moveTo>
                <a:lnTo>
                  <a:pt x="421741" y="536575"/>
                </a:lnTo>
                <a:lnTo>
                  <a:pt x="326771" y="526034"/>
                </a:lnTo>
                <a:lnTo>
                  <a:pt x="323596" y="528574"/>
                </a:lnTo>
                <a:lnTo>
                  <a:pt x="322834" y="535559"/>
                </a:lnTo>
                <a:lnTo>
                  <a:pt x="325374" y="538734"/>
                </a:lnTo>
                <a:lnTo>
                  <a:pt x="393039" y="546188"/>
                </a:lnTo>
                <a:lnTo>
                  <a:pt x="0" y="720991"/>
                </a:lnTo>
                <a:lnTo>
                  <a:pt x="5080" y="732536"/>
                </a:lnTo>
                <a:lnTo>
                  <a:pt x="398348" y="557822"/>
                </a:lnTo>
                <a:lnTo>
                  <a:pt x="418706" y="548767"/>
                </a:lnTo>
                <a:lnTo>
                  <a:pt x="419862" y="548259"/>
                </a:lnTo>
                <a:lnTo>
                  <a:pt x="398348" y="557822"/>
                </a:lnTo>
                <a:lnTo>
                  <a:pt x="360540" y="610235"/>
                </a:lnTo>
                <a:lnTo>
                  <a:pt x="358521" y="613168"/>
                </a:lnTo>
                <a:lnTo>
                  <a:pt x="359156" y="617093"/>
                </a:lnTo>
                <a:lnTo>
                  <a:pt x="364731" y="621157"/>
                </a:lnTo>
                <a:lnTo>
                  <a:pt x="368808" y="620534"/>
                </a:lnTo>
                <a:lnTo>
                  <a:pt x="370840" y="617740"/>
                </a:lnTo>
                <a:lnTo>
                  <a:pt x="428739" y="537349"/>
                </a:lnTo>
                <a:close/>
              </a:path>
              <a:path w="5794375" h="1864995">
                <a:moveTo>
                  <a:pt x="2239899" y="1292225"/>
                </a:moveTo>
                <a:lnTo>
                  <a:pt x="2195538" y="1216152"/>
                </a:lnTo>
                <a:lnTo>
                  <a:pt x="2188210" y="1203579"/>
                </a:lnTo>
                <a:lnTo>
                  <a:pt x="2136521" y="1292225"/>
                </a:lnTo>
                <a:lnTo>
                  <a:pt x="2137537" y="1296035"/>
                </a:lnTo>
                <a:lnTo>
                  <a:pt x="2143633" y="1299591"/>
                </a:lnTo>
                <a:lnTo>
                  <a:pt x="2147443" y="1298575"/>
                </a:lnTo>
                <a:lnTo>
                  <a:pt x="2181860" y="1239583"/>
                </a:lnTo>
                <a:lnTo>
                  <a:pt x="2181860" y="1860943"/>
                </a:lnTo>
                <a:lnTo>
                  <a:pt x="2194560" y="1860943"/>
                </a:lnTo>
                <a:lnTo>
                  <a:pt x="2194560" y="1239583"/>
                </a:lnTo>
                <a:lnTo>
                  <a:pt x="2228977" y="1298575"/>
                </a:lnTo>
                <a:lnTo>
                  <a:pt x="2232914" y="1299591"/>
                </a:lnTo>
                <a:lnTo>
                  <a:pt x="2235835" y="1297813"/>
                </a:lnTo>
                <a:lnTo>
                  <a:pt x="2238883" y="1296035"/>
                </a:lnTo>
                <a:lnTo>
                  <a:pt x="2239899" y="1292225"/>
                </a:lnTo>
                <a:close/>
              </a:path>
              <a:path w="5794375" h="1864995">
                <a:moveTo>
                  <a:pt x="4101592" y="1856994"/>
                </a:moveTo>
                <a:lnTo>
                  <a:pt x="3269894" y="801662"/>
                </a:lnTo>
                <a:lnTo>
                  <a:pt x="3329940" y="825258"/>
                </a:lnTo>
                <a:lnTo>
                  <a:pt x="3333242" y="826516"/>
                </a:lnTo>
                <a:lnTo>
                  <a:pt x="3336925" y="824992"/>
                </a:lnTo>
                <a:lnTo>
                  <a:pt x="3339465" y="818400"/>
                </a:lnTo>
                <a:lnTo>
                  <a:pt x="3337941" y="814717"/>
                </a:lnTo>
                <a:lnTo>
                  <a:pt x="3257562" y="783082"/>
                </a:lnTo>
                <a:lnTo>
                  <a:pt x="3242449" y="777125"/>
                </a:lnTo>
                <a:lnTo>
                  <a:pt x="3256153" y="875284"/>
                </a:lnTo>
                <a:lnTo>
                  <a:pt x="3256661" y="878725"/>
                </a:lnTo>
                <a:lnTo>
                  <a:pt x="3259836" y="881126"/>
                </a:lnTo>
                <a:lnTo>
                  <a:pt x="3263392" y="880757"/>
                </a:lnTo>
                <a:lnTo>
                  <a:pt x="3266833" y="880249"/>
                </a:lnTo>
                <a:lnTo>
                  <a:pt x="3269234" y="877074"/>
                </a:lnTo>
                <a:lnTo>
                  <a:pt x="3259785" y="809434"/>
                </a:lnTo>
                <a:lnTo>
                  <a:pt x="4091559" y="1864868"/>
                </a:lnTo>
                <a:lnTo>
                  <a:pt x="4101592" y="1856994"/>
                </a:lnTo>
                <a:close/>
              </a:path>
              <a:path w="5794375" h="1864995">
                <a:moveTo>
                  <a:pt x="5794121" y="12192"/>
                </a:moveTo>
                <a:lnTo>
                  <a:pt x="5790438" y="0"/>
                </a:lnTo>
                <a:lnTo>
                  <a:pt x="5456491" y="99466"/>
                </a:lnTo>
                <a:lnTo>
                  <a:pt x="5500738" y="52324"/>
                </a:lnTo>
                <a:lnTo>
                  <a:pt x="5503164" y="49784"/>
                </a:lnTo>
                <a:lnTo>
                  <a:pt x="5503024" y="45720"/>
                </a:lnTo>
                <a:lnTo>
                  <a:pt x="5500357" y="43307"/>
                </a:lnTo>
                <a:lnTo>
                  <a:pt x="5497830" y="40894"/>
                </a:lnTo>
                <a:lnTo>
                  <a:pt x="5493880" y="41021"/>
                </a:lnTo>
                <a:lnTo>
                  <a:pt x="5423649" y="115951"/>
                </a:lnTo>
                <a:lnTo>
                  <a:pt x="5519915" y="139319"/>
                </a:lnTo>
                <a:lnTo>
                  <a:pt x="5523357" y="140081"/>
                </a:lnTo>
                <a:lnTo>
                  <a:pt x="5526773" y="138049"/>
                </a:lnTo>
                <a:lnTo>
                  <a:pt x="5527675" y="134620"/>
                </a:lnTo>
                <a:lnTo>
                  <a:pt x="5528424" y="131191"/>
                </a:lnTo>
                <a:lnTo>
                  <a:pt x="5526405" y="127762"/>
                </a:lnTo>
                <a:lnTo>
                  <a:pt x="5522963" y="127000"/>
                </a:lnTo>
                <a:lnTo>
                  <a:pt x="5487416" y="118364"/>
                </a:lnTo>
                <a:lnTo>
                  <a:pt x="5459933" y="111696"/>
                </a:lnTo>
                <a:lnTo>
                  <a:pt x="5794121" y="12192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86196" y="5196966"/>
            <a:ext cx="196913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Push</a:t>
            </a:r>
            <a:r>
              <a:rPr dirty="0" sz="1400" spc="-5">
                <a:solidFill>
                  <a:srgbClr val="0099DB"/>
                </a:solidFill>
                <a:latin typeface="Arial"/>
                <a:cs typeface="Arial"/>
              </a:rPr>
              <a:t>-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dial navigation</a:t>
            </a:r>
            <a:r>
              <a:rPr dirty="0" sz="1400" spc="-9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press to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mute</a:t>
            </a:r>
            <a:r>
              <a:rPr dirty="0" sz="1400" spc="-11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alarms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88783" y="3038601"/>
            <a:ext cx="16027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Integrated</a:t>
            </a:r>
            <a:r>
              <a:rPr dirty="0" sz="1400" spc="-10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HumidAir</a:t>
            </a:r>
            <a:endParaRPr sz="1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heated</a:t>
            </a:r>
            <a:r>
              <a:rPr dirty="0" sz="1400" spc="-6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humidifier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5176" y="4092321"/>
            <a:ext cx="140716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Optional</a:t>
            </a:r>
            <a:r>
              <a:rPr dirty="0" sz="1400" spc="-8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oximetry  module and  oximeter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7929" y="1872233"/>
            <a:ext cx="1360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Start/Stop</a:t>
            </a:r>
            <a:r>
              <a:rPr dirty="0" sz="1400" spc="-7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button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09226" y="2135123"/>
            <a:ext cx="277495" cy="288290"/>
          </a:xfrm>
          <a:custGeom>
            <a:avLst/>
            <a:gdLst/>
            <a:ahLst/>
            <a:cxnLst/>
            <a:rect l="l" t="t" r="r" b="b"/>
            <a:pathLst>
              <a:path w="277495" h="288289">
                <a:moveTo>
                  <a:pt x="181622" y="247396"/>
                </a:moveTo>
                <a:lnTo>
                  <a:pt x="178066" y="249428"/>
                </a:lnTo>
                <a:lnTo>
                  <a:pt x="177165" y="252729"/>
                </a:lnTo>
                <a:lnTo>
                  <a:pt x="176149" y="256159"/>
                </a:lnTo>
                <a:lnTo>
                  <a:pt x="178193" y="259715"/>
                </a:lnTo>
                <a:lnTo>
                  <a:pt x="181483" y="260604"/>
                </a:lnTo>
                <a:lnTo>
                  <a:pt x="276872" y="287782"/>
                </a:lnTo>
                <a:lnTo>
                  <a:pt x="275732" y="283083"/>
                </a:lnTo>
                <a:lnTo>
                  <a:pt x="263525" y="283083"/>
                </a:lnTo>
                <a:lnTo>
                  <a:pt x="247203" y="266092"/>
                </a:lnTo>
                <a:lnTo>
                  <a:pt x="185051" y="248411"/>
                </a:lnTo>
                <a:lnTo>
                  <a:pt x="181622" y="247396"/>
                </a:lnTo>
                <a:close/>
              </a:path>
              <a:path w="277495" h="288289">
                <a:moveTo>
                  <a:pt x="247203" y="266092"/>
                </a:moveTo>
                <a:lnTo>
                  <a:pt x="263525" y="283083"/>
                </a:lnTo>
                <a:lnTo>
                  <a:pt x="266533" y="280162"/>
                </a:lnTo>
                <a:lnTo>
                  <a:pt x="261874" y="280162"/>
                </a:lnTo>
                <a:lnTo>
                  <a:pt x="259309" y="269536"/>
                </a:lnTo>
                <a:lnTo>
                  <a:pt x="247203" y="266092"/>
                </a:lnTo>
                <a:close/>
              </a:path>
              <a:path w="277495" h="288289">
                <a:moveTo>
                  <a:pt x="249301" y="185928"/>
                </a:moveTo>
                <a:lnTo>
                  <a:pt x="245884" y="186690"/>
                </a:lnTo>
                <a:lnTo>
                  <a:pt x="242455" y="187579"/>
                </a:lnTo>
                <a:lnTo>
                  <a:pt x="240284" y="191008"/>
                </a:lnTo>
                <a:lnTo>
                  <a:pt x="241185" y="194437"/>
                </a:lnTo>
                <a:lnTo>
                  <a:pt x="256326" y="257175"/>
                </a:lnTo>
                <a:lnTo>
                  <a:pt x="272681" y="274193"/>
                </a:lnTo>
                <a:lnTo>
                  <a:pt x="263525" y="283083"/>
                </a:lnTo>
                <a:lnTo>
                  <a:pt x="275732" y="283083"/>
                </a:lnTo>
                <a:lnTo>
                  <a:pt x="253408" y="191008"/>
                </a:lnTo>
                <a:lnTo>
                  <a:pt x="252742" y="187960"/>
                </a:lnTo>
                <a:lnTo>
                  <a:pt x="249301" y="185928"/>
                </a:lnTo>
                <a:close/>
              </a:path>
              <a:path w="277495" h="288289">
                <a:moveTo>
                  <a:pt x="259309" y="269536"/>
                </a:moveTo>
                <a:lnTo>
                  <a:pt x="261874" y="280162"/>
                </a:lnTo>
                <a:lnTo>
                  <a:pt x="269875" y="272542"/>
                </a:lnTo>
                <a:lnTo>
                  <a:pt x="259309" y="269536"/>
                </a:lnTo>
                <a:close/>
              </a:path>
              <a:path w="277495" h="288289">
                <a:moveTo>
                  <a:pt x="256326" y="257175"/>
                </a:moveTo>
                <a:lnTo>
                  <a:pt x="259309" y="269536"/>
                </a:lnTo>
                <a:lnTo>
                  <a:pt x="269875" y="272542"/>
                </a:lnTo>
                <a:lnTo>
                  <a:pt x="261874" y="280162"/>
                </a:lnTo>
                <a:lnTo>
                  <a:pt x="266533" y="280162"/>
                </a:lnTo>
                <a:lnTo>
                  <a:pt x="272681" y="274193"/>
                </a:lnTo>
                <a:lnTo>
                  <a:pt x="256326" y="257175"/>
                </a:lnTo>
                <a:close/>
              </a:path>
              <a:path w="277495" h="288289">
                <a:moveTo>
                  <a:pt x="9156" y="0"/>
                </a:moveTo>
                <a:lnTo>
                  <a:pt x="0" y="8763"/>
                </a:lnTo>
                <a:lnTo>
                  <a:pt x="247203" y="266092"/>
                </a:lnTo>
                <a:lnTo>
                  <a:pt x="259309" y="269536"/>
                </a:lnTo>
                <a:lnTo>
                  <a:pt x="256326" y="257175"/>
                </a:lnTo>
                <a:lnTo>
                  <a:pt x="9156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9904" y="5990642"/>
            <a:ext cx="46469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D5D5D"/>
                </a:solidFill>
                <a:latin typeface="Arial"/>
                <a:cs typeface="Arial"/>
              </a:rPr>
              <a:t>*Devices with </a:t>
            </a:r>
            <a:r>
              <a:rPr dirty="0" sz="1100" spc="-10">
                <a:solidFill>
                  <a:srgbClr val="5D5D5D"/>
                </a:solidFill>
                <a:latin typeface="Arial"/>
                <a:cs typeface="Arial"/>
              </a:rPr>
              <a:t>wireless </a:t>
            </a:r>
            <a:r>
              <a:rPr dirty="0" sz="1100">
                <a:solidFill>
                  <a:srgbClr val="5D5D5D"/>
                </a:solidFill>
                <a:latin typeface="Arial"/>
                <a:cs typeface="Arial"/>
              </a:rPr>
              <a:t>communication might </a:t>
            </a:r>
            <a:r>
              <a:rPr dirty="0" sz="1100" spc="-5">
                <a:solidFill>
                  <a:srgbClr val="5D5D5D"/>
                </a:solidFill>
                <a:latin typeface="Arial"/>
                <a:cs typeface="Arial"/>
              </a:rPr>
              <a:t>not be </a:t>
            </a:r>
            <a:r>
              <a:rPr dirty="0" sz="1100" spc="-10">
                <a:solidFill>
                  <a:srgbClr val="5D5D5D"/>
                </a:solidFill>
                <a:latin typeface="Arial"/>
                <a:cs typeface="Arial"/>
              </a:rPr>
              <a:t>available </a:t>
            </a:r>
            <a:r>
              <a:rPr dirty="0" sz="1100" spc="-5">
                <a:solidFill>
                  <a:srgbClr val="5D5D5D"/>
                </a:solidFill>
                <a:latin typeface="Arial"/>
                <a:cs typeface="Arial"/>
              </a:rPr>
              <a:t>in all</a:t>
            </a:r>
            <a:r>
              <a:rPr dirty="0" sz="1100" spc="10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D5D5D"/>
                </a:solidFill>
                <a:latin typeface="Arial"/>
                <a:cs typeface="Arial"/>
              </a:rPr>
              <a:t>regions.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184121" y="6277400"/>
            <a:ext cx="411480" cy="411480"/>
            <a:chOff x="8184121" y="6277400"/>
            <a:chExt cx="411480" cy="411480"/>
          </a:xfrm>
        </p:grpSpPr>
        <p:sp>
          <p:nvSpPr>
            <p:cNvPr id="26" name="object 26"/>
            <p:cNvSpPr/>
            <p:nvPr/>
          </p:nvSpPr>
          <p:spPr>
            <a:xfrm>
              <a:off x="8184172" y="6277400"/>
              <a:ext cx="287655" cy="292100"/>
            </a:xfrm>
            <a:custGeom>
              <a:avLst/>
              <a:gdLst/>
              <a:ahLst/>
              <a:cxnLst/>
              <a:rect l="l" t="t" r="r" b="b"/>
              <a:pathLst>
                <a:path w="287654" h="292100">
                  <a:moveTo>
                    <a:pt x="205104" y="0"/>
                  </a:moveTo>
                  <a:lnTo>
                    <a:pt x="148861" y="19804"/>
                  </a:lnTo>
                  <a:lnTo>
                    <a:pt x="123164" y="79222"/>
                  </a:lnTo>
                  <a:lnTo>
                    <a:pt x="123088" y="114033"/>
                  </a:lnTo>
                  <a:lnTo>
                    <a:pt x="115722" y="121691"/>
                  </a:lnTo>
                  <a:lnTo>
                    <a:pt x="45594" y="129007"/>
                  </a:lnTo>
                  <a:lnTo>
                    <a:pt x="5295" y="175561"/>
                  </a:lnTo>
                  <a:lnTo>
                    <a:pt x="0" y="206819"/>
                  </a:lnTo>
                  <a:lnTo>
                    <a:pt x="4660" y="238077"/>
                  </a:lnTo>
                  <a:lnTo>
                    <a:pt x="19317" y="265345"/>
                  </a:lnTo>
                  <a:lnTo>
                    <a:pt x="44009" y="284631"/>
                  </a:lnTo>
                  <a:lnTo>
                    <a:pt x="78828" y="291947"/>
                  </a:lnTo>
                  <a:lnTo>
                    <a:pt x="279730" y="291947"/>
                  </a:lnTo>
                  <a:lnTo>
                    <a:pt x="287096" y="284289"/>
                  </a:lnTo>
                  <a:lnTo>
                    <a:pt x="287230" y="126973"/>
                  </a:lnTo>
                  <a:lnTo>
                    <a:pt x="287096" y="79222"/>
                  </a:lnTo>
                  <a:lnTo>
                    <a:pt x="279942" y="44560"/>
                  </a:lnTo>
                  <a:lnTo>
                    <a:pt x="261350" y="19804"/>
                  </a:lnTo>
                  <a:lnTo>
                    <a:pt x="235132" y="4950"/>
                  </a:lnTo>
                  <a:lnTo>
                    <a:pt x="205104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184121" y="6400924"/>
              <a:ext cx="217741" cy="1685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307184" y="6398233"/>
              <a:ext cx="288290" cy="290830"/>
            </a:xfrm>
            <a:custGeom>
              <a:avLst/>
              <a:gdLst/>
              <a:ahLst/>
              <a:cxnLst/>
              <a:rect l="l" t="t" r="r" b="b"/>
              <a:pathLst>
                <a:path w="288290" h="290829">
                  <a:moveTo>
                    <a:pt x="208381" y="0"/>
                  </a:moveTo>
                  <a:lnTo>
                    <a:pt x="172097" y="0"/>
                  </a:lnTo>
                  <a:lnTo>
                    <a:pt x="171970" y="154089"/>
                  </a:lnTo>
                  <a:lnTo>
                    <a:pt x="170056" y="163779"/>
                  </a:lnTo>
                  <a:lnTo>
                    <a:pt x="164842" y="171700"/>
                  </a:lnTo>
                  <a:lnTo>
                    <a:pt x="157118" y="177045"/>
                  </a:lnTo>
                  <a:lnTo>
                    <a:pt x="147675" y="179006"/>
                  </a:lnTo>
                  <a:lnTo>
                    <a:pt x="0" y="178981"/>
                  </a:lnTo>
                  <a:lnTo>
                    <a:pt x="114" y="212724"/>
                  </a:lnTo>
                  <a:lnTo>
                    <a:pt x="9339" y="251531"/>
                  </a:lnTo>
                  <a:lnTo>
                    <a:pt x="32829" y="277401"/>
                  </a:lnTo>
                  <a:lnTo>
                    <a:pt x="64864" y="290337"/>
                  </a:lnTo>
                  <a:lnTo>
                    <a:pt x="99724" y="290337"/>
                  </a:lnTo>
                  <a:lnTo>
                    <a:pt x="131688" y="277401"/>
                  </a:lnTo>
                  <a:lnTo>
                    <a:pt x="155035" y="251531"/>
                  </a:lnTo>
                  <a:lnTo>
                    <a:pt x="164045" y="212724"/>
                  </a:lnTo>
                  <a:lnTo>
                    <a:pt x="164122" y="177914"/>
                  </a:lnTo>
                  <a:lnTo>
                    <a:pt x="171488" y="170256"/>
                  </a:lnTo>
                  <a:lnTo>
                    <a:pt x="208381" y="170256"/>
                  </a:lnTo>
                  <a:lnTo>
                    <a:pt x="243235" y="162896"/>
                  </a:lnTo>
                  <a:lnTo>
                    <a:pt x="268130" y="143589"/>
                  </a:lnTo>
                  <a:lnTo>
                    <a:pt x="283066" y="116319"/>
                  </a:lnTo>
                  <a:lnTo>
                    <a:pt x="288043" y="85070"/>
                  </a:lnTo>
                  <a:lnTo>
                    <a:pt x="283063" y="53829"/>
                  </a:lnTo>
                  <a:lnTo>
                    <a:pt x="268126" y="26581"/>
                  </a:lnTo>
                  <a:lnTo>
                    <a:pt x="243232" y="7309"/>
                  </a:lnTo>
                  <a:lnTo>
                    <a:pt x="208381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0255"/>
            <a:chOff x="0" y="0"/>
            <a:chExt cx="9144000" cy="770255"/>
          </a:xfrm>
        </p:grpSpPr>
        <p:sp>
          <p:nvSpPr>
            <p:cNvPr id="3" name="object 3"/>
            <p:cNvSpPr/>
            <p:nvPr/>
          </p:nvSpPr>
          <p:spPr>
            <a:xfrm>
              <a:off x="259006" y="401421"/>
              <a:ext cx="87359" cy="175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3189" y="272325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597" y="132524"/>
                  </a:moveTo>
                  <a:lnTo>
                    <a:pt x="235458" y="82689"/>
                  </a:lnTo>
                  <a:lnTo>
                    <a:pt x="208584" y="20675"/>
                  </a:lnTo>
                  <a:lnTo>
                    <a:pt x="149885" y="0"/>
                  </a:lnTo>
                  <a:lnTo>
                    <a:pt x="118541" y="5181"/>
                  </a:lnTo>
                  <a:lnTo>
                    <a:pt x="91186" y="20675"/>
                  </a:lnTo>
                  <a:lnTo>
                    <a:pt x="71805" y="46520"/>
                  </a:lnTo>
                  <a:lnTo>
                    <a:pt x="64363" y="82689"/>
                  </a:lnTo>
                  <a:lnTo>
                    <a:pt x="64287" y="119024"/>
                  </a:lnTo>
                  <a:lnTo>
                    <a:pt x="56603" y="127000"/>
                  </a:lnTo>
                  <a:lnTo>
                    <a:pt x="12801" y="127000"/>
                  </a:lnTo>
                  <a:lnTo>
                    <a:pt x="6184" y="127749"/>
                  </a:lnTo>
                  <a:lnTo>
                    <a:pt x="0" y="129095"/>
                  </a:lnTo>
                  <a:lnTo>
                    <a:pt x="1117" y="128917"/>
                  </a:lnTo>
                  <a:lnTo>
                    <a:pt x="1676" y="129349"/>
                  </a:lnTo>
                  <a:lnTo>
                    <a:pt x="19799" y="273748"/>
                  </a:lnTo>
                  <a:lnTo>
                    <a:pt x="21564" y="273786"/>
                  </a:lnTo>
                  <a:lnTo>
                    <a:pt x="37909" y="180924"/>
                  </a:lnTo>
                  <a:lnTo>
                    <a:pt x="39509" y="180848"/>
                  </a:lnTo>
                  <a:lnTo>
                    <a:pt x="53467" y="228866"/>
                  </a:lnTo>
                  <a:lnTo>
                    <a:pt x="54838" y="228942"/>
                  </a:lnTo>
                  <a:lnTo>
                    <a:pt x="64681" y="205117"/>
                  </a:lnTo>
                  <a:lnTo>
                    <a:pt x="65074" y="204851"/>
                  </a:lnTo>
                  <a:lnTo>
                    <a:pt x="162941" y="205143"/>
                  </a:lnTo>
                  <a:lnTo>
                    <a:pt x="163029" y="207187"/>
                  </a:lnTo>
                  <a:lnTo>
                    <a:pt x="70091" y="215582"/>
                  </a:lnTo>
                  <a:lnTo>
                    <a:pt x="69596" y="216204"/>
                  </a:lnTo>
                  <a:lnTo>
                    <a:pt x="53352" y="253898"/>
                  </a:lnTo>
                  <a:lnTo>
                    <a:pt x="52019" y="253834"/>
                  </a:lnTo>
                  <a:lnTo>
                    <a:pt x="41503" y="219925"/>
                  </a:lnTo>
                  <a:lnTo>
                    <a:pt x="39928" y="220014"/>
                  </a:lnTo>
                  <a:lnTo>
                    <a:pt x="24104" y="304368"/>
                  </a:lnTo>
                  <a:lnTo>
                    <a:pt x="23241" y="304685"/>
                  </a:lnTo>
                  <a:lnTo>
                    <a:pt x="227774" y="304698"/>
                  </a:lnTo>
                  <a:lnTo>
                    <a:pt x="235458" y="296722"/>
                  </a:lnTo>
                  <a:lnTo>
                    <a:pt x="235597" y="132524"/>
                  </a:lnTo>
                  <a:close/>
                </a:path>
                <a:path w="365125" h="431165">
                  <a:moveTo>
                    <a:pt x="364832" y="214909"/>
                  </a:moveTo>
                  <a:lnTo>
                    <a:pt x="359638" y="182308"/>
                  </a:lnTo>
                  <a:lnTo>
                    <a:pt x="344043" y="153873"/>
                  </a:lnTo>
                  <a:lnTo>
                    <a:pt x="318058" y="133756"/>
                  </a:lnTo>
                  <a:lnTo>
                    <a:pt x="281686" y="126123"/>
                  </a:lnTo>
                  <a:lnTo>
                    <a:pt x="243814" y="126123"/>
                  </a:lnTo>
                  <a:lnTo>
                    <a:pt x="243687" y="286931"/>
                  </a:lnTo>
                  <a:lnTo>
                    <a:pt x="241693" y="297053"/>
                  </a:lnTo>
                  <a:lnTo>
                    <a:pt x="236258" y="305308"/>
                  </a:lnTo>
                  <a:lnTo>
                    <a:pt x="228193" y="310883"/>
                  </a:lnTo>
                  <a:lnTo>
                    <a:pt x="218338" y="312928"/>
                  </a:lnTo>
                  <a:lnTo>
                    <a:pt x="64211" y="312915"/>
                  </a:lnTo>
                  <a:lnTo>
                    <a:pt x="64325" y="348119"/>
                  </a:lnTo>
                  <a:lnTo>
                    <a:pt x="71818" y="384302"/>
                  </a:lnTo>
                  <a:lnTo>
                    <a:pt x="91274" y="410146"/>
                  </a:lnTo>
                  <a:lnTo>
                    <a:pt x="118706" y="425653"/>
                  </a:lnTo>
                  <a:lnTo>
                    <a:pt x="150101" y="430822"/>
                  </a:lnTo>
                  <a:lnTo>
                    <a:pt x="181483" y="425653"/>
                  </a:lnTo>
                  <a:lnTo>
                    <a:pt x="208813" y="410146"/>
                  </a:lnTo>
                  <a:lnTo>
                    <a:pt x="228130" y="384302"/>
                  </a:lnTo>
                  <a:lnTo>
                    <a:pt x="235407" y="348119"/>
                  </a:lnTo>
                  <a:lnTo>
                    <a:pt x="235483" y="311797"/>
                  </a:lnTo>
                  <a:lnTo>
                    <a:pt x="243179" y="303822"/>
                  </a:lnTo>
                  <a:lnTo>
                    <a:pt x="281686" y="303809"/>
                  </a:lnTo>
                  <a:lnTo>
                    <a:pt x="318058" y="296138"/>
                  </a:lnTo>
                  <a:lnTo>
                    <a:pt x="344043" y="275983"/>
                  </a:lnTo>
                  <a:lnTo>
                    <a:pt x="359638" y="247523"/>
                  </a:lnTo>
                  <a:lnTo>
                    <a:pt x="364832" y="214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913" y="188214"/>
            <a:ext cx="17176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Rear</a:t>
            </a:r>
            <a:r>
              <a:rPr dirty="0" spc="-100"/>
              <a:t> </a:t>
            </a:r>
            <a:r>
              <a:rPr dirty="0"/>
              <a:t>view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53005" y="1005966"/>
            <a:ext cx="5560060" cy="4780915"/>
            <a:chOff x="1953005" y="1005966"/>
            <a:chExt cx="5560060" cy="4780915"/>
          </a:xfrm>
        </p:grpSpPr>
        <p:sp>
          <p:nvSpPr>
            <p:cNvPr id="7" name="object 7"/>
            <p:cNvSpPr/>
            <p:nvPr/>
          </p:nvSpPr>
          <p:spPr>
            <a:xfrm>
              <a:off x="2733420" y="2578006"/>
              <a:ext cx="4779516" cy="3208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91813" y="1005966"/>
              <a:ext cx="2405621" cy="1648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53005" y="4172699"/>
              <a:ext cx="1736725" cy="528320"/>
            </a:xfrm>
            <a:custGeom>
              <a:avLst/>
              <a:gdLst/>
              <a:ahLst/>
              <a:cxnLst/>
              <a:rect l="l" t="t" r="r" b="b"/>
              <a:pathLst>
                <a:path w="1736725" h="528320">
                  <a:moveTo>
                    <a:pt x="1654355" y="41480"/>
                  </a:moveTo>
                  <a:lnTo>
                    <a:pt x="0" y="500773"/>
                  </a:lnTo>
                  <a:lnTo>
                    <a:pt x="7619" y="528205"/>
                  </a:lnTo>
                  <a:lnTo>
                    <a:pt x="1662012" y="69009"/>
                  </a:lnTo>
                  <a:lnTo>
                    <a:pt x="1681804" y="48665"/>
                  </a:lnTo>
                  <a:lnTo>
                    <a:pt x="1654355" y="41480"/>
                  </a:lnTo>
                  <a:close/>
                </a:path>
                <a:path w="1736725" h="528320">
                  <a:moveTo>
                    <a:pt x="1712843" y="27317"/>
                  </a:moveTo>
                  <a:lnTo>
                    <a:pt x="1705368" y="27317"/>
                  </a:lnTo>
                  <a:lnTo>
                    <a:pt x="1712976" y="54864"/>
                  </a:lnTo>
                  <a:lnTo>
                    <a:pt x="1662012" y="69009"/>
                  </a:lnTo>
                  <a:lnTo>
                    <a:pt x="1629676" y="102247"/>
                  </a:lnTo>
                  <a:lnTo>
                    <a:pt x="1624203" y="107950"/>
                  </a:lnTo>
                  <a:lnTo>
                    <a:pt x="1624342" y="116967"/>
                  </a:lnTo>
                  <a:lnTo>
                    <a:pt x="1629917" y="122440"/>
                  </a:lnTo>
                  <a:lnTo>
                    <a:pt x="1635633" y="127889"/>
                  </a:lnTo>
                  <a:lnTo>
                    <a:pt x="1644650" y="127889"/>
                  </a:lnTo>
                  <a:lnTo>
                    <a:pt x="1650111" y="122174"/>
                  </a:lnTo>
                  <a:lnTo>
                    <a:pt x="1736470" y="33540"/>
                  </a:lnTo>
                  <a:lnTo>
                    <a:pt x="1712843" y="27317"/>
                  </a:lnTo>
                  <a:close/>
                </a:path>
                <a:path w="1736725" h="528320">
                  <a:moveTo>
                    <a:pt x="1681804" y="48665"/>
                  </a:moveTo>
                  <a:lnTo>
                    <a:pt x="1662012" y="69009"/>
                  </a:lnTo>
                  <a:lnTo>
                    <a:pt x="1712976" y="54864"/>
                  </a:lnTo>
                  <a:lnTo>
                    <a:pt x="1705483" y="54864"/>
                  </a:lnTo>
                  <a:lnTo>
                    <a:pt x="1681804" y="48665"/>
                  </a:lnTo>
                  <a:close/>
                </a:path>
                <a:path w="1736725" h="528320">
                  <a:moveTo>
                    <a:pt x="1698878" y="31115"/>
                  </a:moveTo>
                  <a:lnTo>
                    <a:pt x="1681804" y="48665"/>
                  </a:lnTo>
                  <a:lnTo>
                    <a:pt x="1705483" y="54864"/>
                  </a:lnTo>
                  <a:lnTo>
                    <a:pt x="1698878" y="31115"/>
                  </a:lnTo>
                  <a:close/>
                </a:path>
                <a:path w="1736725" h="528320">
                  <a:moveTo>
                    <a:pt x="1706417" y="31115"/>
                  </a:moveTo>
                  <a:lnTo>
                    <a:pt x="1698878" y="31115"/>
                  </a:lnTo>
                  <a:lnTo>
                    <a:pt x="1705483" y="54864"/>
                  </a:lnTo>
                  <a:lnTo>
                    <a:pt x="1712976" y="54864"/>
                  </a:lnTo>
                  <a:lnTo>
                    <a:pt x="1706417" y="31115"/>
                  </a:lnTo>
                  <a:close/>
                </a:path>
                <a:path w="1736725" h="528320">
                  <a:moveTo>
                    <a:pt x="1705368" y="27317"/>
                  </a:moveTo>
                  <a:lnTo>
                    <a:pt x="1654355" y="41480"/>
                  </a:lnTo>
                  <a:lnTo>
                    <a:pt x="1681804" y="48665"/>
                  </a:lnTo>
                  <a:lnTo>
                    <a:pt x="1698878" y="31115"/>
                  </a:lnTo>
                  <a:lnTo>
                    <a:pt x="1706417" y="31115"/>
                  </a:lnTo>
                  <a:lnTo>
                    <a:pt x="1705368" y="27317"/>
                  </a:lnTo>
                  <a:close/>
                </a:path>
                <a:path w="1736725" h="528320">
                  <a:moveTo>
                    <a:pt x="1609217" y="0"/>
                  </a:moveTo>
                  <a:lnTo>
                    <a:pt x="1601342" y="4584"/>
                  </a:lnTo>
                  <a:lnTo>
                    <a:pt x="1597279" y="19824"/>
                  </a:lnTo>
                  <a:lnTo>
                    <a:pt x="1601851" y="27698"/>
                  </a:lnTo>
                  <a:lnTo>
                    <a:pt x="1654355" y="41480"/>
                  </a:lnTo>
                  <a:lnTo>
                    <a:pt x="1705368" y="27317"/>
                  </a:lnTo>
                  <a:lnTo>
                    <a:pt x="1712843" y="27317"/>
                  </a:lnTo>
                  <a:lnTo>
                    <a:pt x="1609217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489140" y="4571479"/>
            <a:ext cx="1415910" cy="79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00" y="5409679"/>
            <a:ext cx="1421045" cy="79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2771" y="4092142"/>
            <a:ext cx="10306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270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Power cord  retention</a:t>
            </a:r>
            <a:r>
              <a:rPr dirty="0" sz="1400" spc="-10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clip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080" y="1560957"/>
            <a:ext cx="337883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When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used with ClimateLineAir™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(15</a:t>
            </a:r>
            <a:r>
              <a:rPr dirty="0" sz="1400" spc="-12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mm)  or ClimateLineAir Oxy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(19</a:t>
            </a:r>
            <a:r>
              <a:rPr dirty="0" sz="1400" spc="-6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mm),</a:t>
            </a:r>
            <a:endParaRPr sz="1400">
              <a:latin typeface="Arial"/>
              <a:cs typeface="Arial"/>
            </a:endParaRPr>
          </a:p>
          <a:p>
            <a:pPr algn="ctr" marL="143510" marR="137160">
              <a:lnSpc>
                <a:spcPct val="100000"/>
              </a:lnSpc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‘auto’ humidity setting maintains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the</a:t>
            </a:r>
            <a:r>
              <a:rPr dirty="0" sz="1400" spc="-19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set 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temperature and relative humidity  </a:t>
            </a:r>
            <a:r>
              <a:rPr dirty="0" sz="1400" spc="-15">
                <a:solidFill>
                  <a:srgbClr val="868686"/>
                </a:solidFill>
                <a:latin typeface="Arial"/>
                <a:cs typeface="Arial"/>
              </a:rPr>
              <a:t>automatically.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03019" y="1787905"/>
            <a:ext cx="7170420" cy="4314825"/>
            <a:chOff x="1803019" y="1787905"/>
            <a:chExt cx="7170420" cy="4314825"/>
          </a:xfrm>
        </p:grpSpPr>
        <p:sp>
          <p:nvSpPr>
            <p:cNvPr id="15" name="object 15"/>
            <p:cNvSpPr/>
            <p:nvPr/>
          </p:nvSpPr>
          <p:spPr>
            <a:xfrm>
              <a:off x="1803019" y="1787905"/>
              <a:ext cx="4288790" cy="3578225"/>
            </a:xfrm>
            <a:custGeom>
              <a:avLst/>
              <a:gdLst/>
              <a:ahLst/>
              <a:cxnLst/>
              <a:rect l="l" t="t" r="r" b="b"/>
              <a:pathLst>
                <a:path w="4288790" h="3578225">
                  <a:moveTo>
                    <a:pt x="1226439" y="1321054"/>
                  </a:moveTo>
                  <a:lnTo>
                    <a:pt x="1141476" y="1231265"/>
                  </a:lnTo>
                  <a:lnTo>
                    <a:pt x="1136015" y="1225423"/>
                  </a:lnTo>
                  <a:lnTo>
                    <a:pt x="1126998" y="1225169"/>
                  </a:lnTo>
                  <a:lnTo>
                    <a:pt x="1121270" y="1230630"/>
                  </a:lnTo>
                  <a:lnTo>
                    <a:pt x="1115428" y="1236091"/>
                  </a:lnTo>
                  <a:lnTo>
                    <a:pt x="1115314" y="1245108"/>
                  </a:lnTo>
                  <a:lnTo>
                    <a:pt x="1120648" y="1250823"/>
                  </a:lnTo>
                  <a:lnTo>
                    <a:pt x="1152423" y="1284452"/>
                  </a:lnTo>
                  <a:lnTo>
                    <a:pt x="8128" y="949579"/>
                  </a:lnTo>
                  <a:lnTo>
                    <a:pt x="0" y="977011"/>
                  </a:lnTo>
                  <a:lnTo>
                    <a:pt x="1144549" y="1311922"/>
                  </a:lnTo>
                  <a:lnTo>
                    <a:pt x="1091819" y="1324991"/>
                  </a:lnTo>
                  <a:lnTo>
                    <a:pt x="1087247" y="1332738"/>
                  </a:lnTo>
                  <a:lnTo>
                    <a:pt x="1089152" y="1340485"/>
                  </a:lnTo>
                  <a:lnTo>
                    <a:pt x="1090930" y="1348105"/>
                  </a:lnTo>
                  <a:lnTo>
                    <a:pt x="1098677" y="1352804"/>
                  </a:lnTo>
                  <a:lnTo>
                    <a:pt x="1203452" y="1326769"/>
                  </a:lnTo>
                  <a:lnTo>
                    <a:pt x="1226439" y="1321054"/>
                  </a:lnTo>
                  <a:close/>
                </a:path>
                <a:path w="4288790" h="3578225">
                  <a:moveTo>
                    <a:pt x="3419094" y="3572637"/>
                  </a:moveTo>
                  <a:lnTo>
                    <a:pt x="3156077" y="2098090"/>
                  </a:lnTo>
                  <a:lnTo>
                    <a:pt x="3191256" y="2139442"/>
                  </a:lnTo>
                  <a:lnTo>
                    <a:pt x="3200260" y="2140204"/>
                  </a:lnTo>
                  <a:lnTo>
                    <a:pt x="3206369" y="2135124"/>
                  </a:lnTo>
                  <a:lnTo>
                    <a:pt x="3212338" y="2130044"/>
                  </a:lnTo>
                  <a:lnTo>
                    <a:pt x="3213100" y="2121027"/>
                  </a:lnTo>
                  <a:lnTo>
                    <a:pt x="3208020" y="2114918"/>
                  </a:lnTo>
                  <a:lnTo>
                    <a:pt x="3149384" y="2046084"/>
                  </a:lnTo>
                  <a:lnTo>
                    <a:pt x="3127756" y="2020684"/>
                  </a:lnTo>
                  <a:lnTo>
                    <a:pt x="3085211" y="2136902"/>
                  </a:lnTo>
                  <a:lnTo>
                    <a:pt x="3082544" y="2144268"/>
                  </a:lnTo>
                  <a:lnTo>
                    <a:pt x="3086227" y="2152510"/>
                  </a:lnTo>
                  <a:lnTo>
                    <a:pt x="3093720" y="2155190"/>
                  </a:lnTo>
                  <a:lnTo>
                    <a:pt x="3101086" y="2157984"/>
                  </a:lnTo>
                  <a:lnTo>
                    <a:pt x="3109328" y="2154174"/>
                  </a:lnTo>
                  <a:lnTo>
                    <a:pt x="3111995" y="2146668"/>
                  </a:lnTo>
                  <a:lnTo>
                    <a:pt x="3127997" y="2103094"/>
                  </a:lnTo>
                  <a:lnTo>
                    <a:pt x="3391027" y="3577717"/>
                  </a:lnTo>
                  <a:lnTo>
                    <a:pt x="3419094" y="3572637"/>
                  </a:lnTo>
                  <a:close/>
                </a:path>
                <a:path w="4288790" h="3578225">
                  <a:moveTo>
                    <a:pt x="4288421" y="191516"/>
                  </a:moveTo>
                  <a:lnTo>
                    <a:pt x="3594252" y="44132"/>
                  </a:lnTo>
                  <a:lnTo>
                    <a:pt x="3627526" y="33147"/>
                  </a:lnTo>
                  <a:lnTo>
                    <a:pt x="3645789" y="27051"/>
                  </a:lnTo>
                  <a:lnTo>
                    <a:pt x="3649853" y="19050"/>
                  </a:lnTo>
                  <a:lnTo>
                    <a:pt x="3645039" y="4064"/>
                  </a:lnTo>
                  <a:lnTo>
                    <a:pt x="3636899" y="0"/>
                  </a:lnTo>
                  <a:lnTo>
                    <a:pt x="3511931" y="41275"/>
                  </a:lnTo>
                  <a:lnTo>
                    <a:pt x="3603498" y="124460"/>
                  </a:lnTo>
                  <a:lnTo>
                    <a:pt x="3609340" y="129667"/>
                  </a:lnTo>
                  <a:lnTo>
                    <a:pt x="3618357" y="129286"/>
                  </a:lnTo>
                  <a:lnTo>
                    <a:pt x="3629037" y="117602"/>
                  </a:lnTo>
                  <a:lnTo>
                    <a:pt x="3628529" y="108585"/>
                  </a:lnTo>
                  <a:lnTo>
                    <a:pt x="3588334" y="72059"/>
                  </a:lnTo>
                  <a:lnTo>
                    <a:pt x="4282440" y="219456"/>
                  </a:lnTo>
                  <a:lnTo>
                    <a:pt x="4288421" y="191516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905116" y="5330748"/>
              <a:ext cx="2066671" cy="6721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915556" y="5428996"/>
              <a:ext cx="2057399" cy="6736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236334" y="1857882"/>
            <a:ext cx="154495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ClimateLineAir</a:t>
            </a:r>
            <a:r>
              <a:rPr dirty="0" sz="1400" spc="-9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Oxy  has an </a:t>
            </a:r>
            <a:r>
              <a:rPr dirty="0" sz="1400" spc="-10">
                <a:solidFill>
                  <a:srgbClr val="868686"/>
                </a:solidFill>
                <a:latin typeface="Arial"/>
                <a:cs typeface="Arial"/>
              </a:rPr>
              <a:t>oxygen 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connector</a:t>
            </a:r>
            <a:r>
              <a:rPr dirty="0" sz="1400" spc="-6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port.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1842" y="3608196"/>
            <a:ext cx="1608455" cy="121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55">
                <a:solidFill>
                  <a:srgbClr val="868686"/>
                </a:solidFill>
                <a:latin typeface="Arial"/>
                <a:cs typeface="Arial"/>
              </a:rPr>
              <a:t>Lumis </a:t>
            </a:r>
            <a:r>
              <a:rPr dirty="0" sz="1300" spc="-45">
                <a:solidFill>
                  <a:srgbClr val="868686"/>
                </a:solidFill>
                <a:latin typeface="Arial"/>
                <a:cs typeface="Arial"/>
              </a:rPr>
              <a:t>can </a:t>
            </a:r>
            <a:r>
              <a:rPr dirty="0" sz="1300" spc="-35">
                <a:solidFill>
                  <a:srgbClr val="868686"/>
                </a:solidFill>
                <a:latin typeface="Arial"/>
                <a:cs typeface="Arial"/>
              </a:rPr>
              <a:t>be </a:t>
            </a:r>
            <a:r>
              <a:rPr dirty="0" sz="1300" spc="-65">
                <a:solidFill>
                  <a:srgbClr val="868686"/>
                </a:solidFill>
                <a:latin typeface="Arial"/>
                <a:cs typeface="Arial"/>
              </a:rPr>
              <a:t>powered  </a:t>
            </a:r>
            <a:r>
              <a:rPr dirty="0" sz="1300" spc="-35">
                <a:solidFill>
                  <a:srgbClr val="868686"/>
                </a:solidFill>
                <a:latin typeface="Arial"/>
                <a:cs typeface="Arial"/>
              </a:rPr>
              <a:t>by an </a:t>
            </a:r>
            <a:r>
              <a:rPr dirty="0" sz="1300" spc="-60">
                <a:solidFill>
                  <a:srgbClr val="868686"/>
                </a:solidFill>
                <a:latin typeface="Arial"/>
                <a:cs typeface="Arial"/>
              </a:rPr>
              <a:t>external </a:t>
            </a:r>
            <a:r>
              <a:rPr dirty="0" sz="1300" spc="-65">
                <a:solidFill>
                  <a:srgbClr val="868686"/>
                </a:solidFill>
                <a:latin typeface="Arial"/>
                <a:cs typeface="Arial"/>
              </a:rPr>
              <a:t>battery  </a:t>
            </a:r>
            <a:r>
              <a:rPr dirty="0" sz="1300" spc="-55">
                <a:solidFill>
                  <a:srgbClr val="868686"/>
                </a:solidFill>
                <a:latin typeface="Arial"/>
                <a:cs typeface="Arial"/>
              </a:rPr>
              <a:t>Power </a:t>
            </a:r>
            <a:r>
              <a:rPr dirty="0" sz="1300" spc="-60">
                <a:solidFill>
                  <a:srgbClr val="868686"/>
                </a:solidFill>
                <a:latin typeface="Arial"/>
                <a:cs typeface="Arial"/>
              </a:rPr>
              <a:t>Station </a:t>
            </a:r>
            <a:r>
              <a:rPr dirty="0" sz="1300" spc="-35">
                <a:solidFill>
                  <a:srgbClr val="868686"/>
                </a:solidFill>
                <a:latin typeface="Arial"/>
                <a:cs typeface="Arial"/>
              </a:rPr>
              <a:t>II </a:t>
            </a:r>
            <a:r>
              <a:rPr dirty="0" sz="1300" spc="-65">
                <a:solidFill>
                  <a:srgbClr val="868686"/>
                </a:solidFill>
                <a:latin typeface="Arial"/>
                <a:cs typeface="Arial"/>
              </a:rPr>
              <a:t>or  </a:t>
            </a:r>
            <a:r>
              <a:rPr dirty="0" sz="1300" spc="-60">
                <a:solidFill>
                  <a:srgbClr val="868686"/>
                </a:solidFill>
                <a:latin typeface="Arial"/>
                <a:cs typeface="Arial"/>
              </a:rPr>
              <a:t>car/boat </a:t>
            </a:r>
            <a:r>
              <a:rPr dirty="0" sz="1300" spc="-50">
                <a:solidFill>
                  <a:srgbClr val="868686"/>
                </a:solidFill>
                <a:latin typeface="Arial"/>
                <a:cs typeface="Arial"/>
              </a:rPr>
              <a:t>with </a:t>
            </a:r>
            <a:r>
              <a:rPr dirty="0" sz="1300">
                <a:solidFill>
                  <a:srgbClr val="868686"/>
                </a:solidFill>
                <a:latin typeface="Arial"/>
                <a:cs typeface="Arial"/>
              </a:rPr>
              <a:t>a </a:t>
            </a:r>
            <a:r>
              <a:rPr dirty="0" sz="1300" spc="-65">
                <a:solidFill>
                  <a:srgbClr val="868686"/>
                </a:solidFill>
                <a:latin typeface="Arial"/>
                <a:cs typeface="Arial"/>
              </a:rPr>
              <a:t>suitable  </a:t>
            </a:r>
            <a:r>
              <a:rPr dirty="0" sz="1300" spc="-60">
                <a:solidFill>
                  <a:srgbClr val="868686"/>
                </a:solidFill>
                <a:latin typeface="Arial"/>
                <a:cs typeface="Arial"/>
              </a:rPr>
              <a:t>battery</a:t>
            </a:r>
            <a:r>
              <a:rPr dirty="0" sz="1300" spc="-14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868686"/>
                </a:solidFill>
                <a:latin typeface="Arial"/>
                <a:cs typeface="Arial"/>
              </a:rPr>
              <a:t>via</a:t>
            </a:r>
            <a:r>
              <a:rPr dirty="0" sz="1300" spc="-14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868686"/>
                </a:solidFill>
                <a:latin typeface="Arial"/>
                <a:cs typeface="Arial"/>
              </a:rPr>
              <a:t>Air10</a:t>
            </a:r>
            <a:r>
              <a:rPr dirty="0" sz="1300" spc="-140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868686"/>
                </a:solidFill>
                <a:latin typeface="Arial"/>
                <a:cs typeface="Arial"/>
              </a:rPr>
              <a:t>DC/DC  converter.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69233" y="5438043"/>
            <a:ext cx="214820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8505" marR="5080" indent="-72644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Standard or hypoallergenic  air</a:t>
            </a:r>
            <a:r>
              <a:rPr dirty="0" sz="1400" spc="-2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filters</a:t>
            </a:r>
            <a:endParaRPr sz="14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(common with </a:t>
            </a:r>
            <a:r>
              <a:rPr dirty="0" sz="1400">
                <a:solidFill>
                  <a:srgbClr val="868686"/>
                </a:solidFill>
                <a:latin typeface="Arial"/>
                <a:cs typeface="Arial"/>
              </a:rPr>
              <a:t>S9</a:t>
            </a:r>
            <a:r>
              <a:rPr dirty="0" sz="1400" spc="-55">
                <a:solidFill>
                  <a:srgbClr val="86868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868686"/>
                </a:solidFill>
                <a:latin typeface="Arial"/>
                <a:cs typeface="Arial"/>
              </a:rPr>
              <a:t>series)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35416" y="6334326"/>
            <a:ext cx="385445" cy="386715"/>
            <a:chOff x="8235416" y="6334326"/>
            <a:chExt cx="385445" cy="386715"/>
          </a:xfrm>
        </p:grpSpPr>
        <p:sp>
          <p:nvSpPr>
            <p:cNvPr id="22" name="object 22"/>
            <p:cNvSpPr/>
            <p:nvPr/>
          </p:nvSpPr>
          <p:spPr>
            <a:xfrm>
              <a:off x="8236822" y="6334326"/>
              <a:ext cx="268605" cy="274955"/>
            </a:xfrm>
            <a:custGeom>
              <a:avLst/>
              <a:gdLst/>
              <a:ahLst/>
              <a:cxnLst/>
              <a:rect l="l" t="t" r="r" b="b"/>
              <a:pathLst>
                <a:path w="268604" h="274954">
                  <a:moveTo>
                    <a:pt x="191392" y="0"/>
                  </a:moveTo>
                  <a:lnTo>
                    <a:pt x="138541" y="18618"/>
                  </a:lnTo>
                  <a:lnTo>
                    <a:pt x="114379" y="74460"/>
                  </a:lnTo>
                  <a:lnTo>
                    <a:pt x="114316" y="107175"/>
                  </a:lnTo>
                  <a:lnTo>
                    <a:pt x="107381" y="114363"/>
                  </a:lnTo>
                  <a:lnTo>
                    <a:pt x="37565" y="123226"/>
                  </a:lnTo>
                  <a:lnTo>
                    <a:pt x="347" y="177340"/>
                  </a:lnTo>
                  <a:lnTo>
                    <a:pt x="0" y="211394"/>
                  </a:lnTo>
                  <a:lnTo>
                    <a:pt x="11901" y="242649"/>
                  </a:lnTo>
                  <a:lnTo>
                    <a:pt x="36106" y="265507"/>
                  </a:lnTo>
                  <a:lnTo>
                    <a:pt x="72723" y="274370"/>
                  </a:lnTo>
                  <a:lnTo>
                    <a:pt x="261521" y="274370"/>
                  </a:lnTo>
                  <a:lnTo>
                    <a:pt x="268456" y="267182"/>
                  </a:lnTo>
                  <a:lnTo>
                    <a:pt x="268456" y="74460"/>
                  </a:lnTo>
                  <a:lnTo>
                    <a:pt x="261726" y="41887"/>
                  </a:lnTo>
                  <a:lnTo>
                    <a:pt x="244249" y="18618"/>
                  </a:lnTo>
                  <a:lnTo>
                    <a:pt x="219610" y="4654"/>
                  </a:lnTo>
                  <a:lnTo>
                    <a:pt x="191392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35416" y="6450425"/>
              <a:ext cx="204635" cy="1583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351062" y="6447891"/>
              <a:ext cx="269240" cy="273050"/>
            </a:xfrm>
            <a:custGeom>
              <a:avLst/>
              <a:gdLst/>
              <a:ahLst/>
              <a:cxnLst/>
              <a:rect l="l" t="t" r="r" b="b"/>
              <a:pathLst>
                <a:path w="269240" h="273050">
                  <a:moveTo>
                    <a:pt x="195833" y="0"/>
                  </a:moveTo>
                  <a:lnTo>
                    <a:pt x="161734" y="0"/>
                  </a:lnTo>
                  <a:lnTo>
                    <a:pt x="161620" y="144805"/>
                  </a:lnTo>
                  <a:lnTo>
                    <a:pt x="159822" y="153911"/>
                  </a:lnTo>
                  <a:lnTo>
                    <a:pt x="154922" y="161351"/>
                  </a:lnTo>
                  <a:lnTo>
                    <a:pt x="147663" y="166370"/>
                  </a:lnTo>
                  <a:lnTo>
                    <a:pt x="138785" y="168211"/>
                  </a:lnTo>
                  <a:lnTo>
                    <a:pt x="0" y="168198"/>
                  </a:lnTo>
                  <a:lnTo>
                    <a:pt x="114" y="199910"/>
                  </a:lnTo>
                  <a:lnTo>
                    <a:pt x="8779" y="236384"/>
                  </a:lnTo>
                  <a:lnTo>
                    <a:pt x="30854" y="260699"/>
                  </a:lnTo>
                  <a:lnTo>
                    <a:pt x="60960" y="272857"/>
                  </a:lnTo>
                  <a:lnTo>
                    <a:pt x="93723" y="272857"/>
                  </a:lnTo>
                  <a:lnTo>
                    <a:pt x="123764" y="260699"/>
                  </a:lnTo>
                  <a:lnTo>
                    <a:pt x="145708" y="236384"/>
                  </a:lnTo>
                  <a:lnTo>
                    <a:pt x="154177" y="199910"/>
                  </a:lnTo>
                  <a:lnTo>
                    <a:pt x="154241" y="167195"/>
                  </a:lnTo>
                  <a:lnTo>
                    <a:pt x="161175" y="160020"/>
                  </a:lnTo>
                  <a:lnTo>
                    <a:pt x="195833" y="160007"/>
                  </a:lnTo>
                  <a:lnTo>
                    <a:pt x="232507" y="151095"/>
                  </a:lnTo>
                  <a:lnTo>
                    <a:pt x="256955" y="128219"/>
                  </a:lnTo>
                  <a:lnTo>
                    <a:pt x="269177" y="96966"/>
                  </a:lnTo>
                  <a:lnTo>
                    <a:pt x="269176" y="62928"/>
                  </a:lnTo>
                  <a:lnTo>
                    <a:pt x="256951" y="31694"/>
                  </a:lnTo>
                  <a:lnTo>
                    <a:pt x="232503" y="8855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0255"/>
            <a:chOff x="0" y="0"/>
            <a:chExt cx="9144000" cy="770255"/>
          </a:xfrm>
        </p:grpSpPr>
        <p:sp>
          <p:nvSpPr>
            <p:cNvPr id="3" name="object 3"/>
            <p:cNvSpPr/>
            <p:nvPr/>
          </p:nvSpPr>
          <p:spPr>
            <a:xfrm>
              <a:off x="258417" y="404672"/>
              <a:ext cx="87360" cy="175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2580" y="275576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610" y="132524"/>
                  </a:moveTo>
                  <a:lnTo>
                    <a:pt x="235470" y="82689"/>
                  </a:lnTo>
                  <a:lnTo>
                    <a:pt x="208597" y="20675"/>
                  </a:lnTo>
                  <a:lnTo>
                    <a:pt x="149898" y="0"/>
                  </a:lnTo>
                  <a:lnTo>
                    <a:pt x="118554" y="5181"/>
                  </a:lnTo>
                  <a:lnTo>
                    <a:pt x="91198" y="20675"/>
                  </a:lnTo>
                  <a:lnTo>
                    <a:pt x="71818" y="46520"/>
                  </a:lnTo>
                  <a:lnTo>
                    <a:pt x="64376" y="82689"/>
                  </a:lnTo>
                  <a:lnTo>
                    <a:pt x="64300" y="119024"/>
                  </a:lnTo>
                  <a:lnTo>
                    <a:pt x="56603" y="127000"/>
                  </a:lnTo>
                  <a:lnTo>
                    <a:pt x="12814" y="127000"/>
                  </a:lnTo>
                  <a:lnTo>
                    <a:pt x="6184" y="127749"/>
                  </a:lnTo>
                  <a:lnTo>
                    <a:pt x="0" y="129095"/>
                  </a:lnTo>
                  <a:lnTo>
                    <a:pt x="1117" y="128917"/>
                  </a:lnTo>
                  <a:lnTo>
                    <a:pt x="1689" y="129349"/>
                  </a:lnTo>
                  <a:lnTo>
                    <a:pt x="19799" y="273748"/>
                  </a:lnTo>
                  <a:lnTo>
                    <a:pt x="21577" y="273786"/>
                  </a:lnTo>
                  <a:lnTo>
                    <a:pt x="37909" y="180924"/>
                  </a:lnTo>
                  <a:lnTo>
                    <a:pt x="39509" y="180848"/>
                  </a:lnTo>
                  <a:lnTo>
                    <a:pt x="53467" y="228866"/>
                  </a:lnTo>
                  <a:lnTo>
                    <a:pt x="54838" y="228942"/>
                  </a:lnTo>
                  <a:lnTo>
                    <a:pt x="64693" y="205117"/>
                  </a:lnTo>
                  <a:lnTo>
                    <a:pt x="65087" y="204851"/>
                  </a:lnTo>
                  <a:lnTo>
                    <a:pt x="162953" y="205143"/>
                  </a:lnTo>
                  <a:lnTo>
                    <a:pt x="163042" y="207187"/>
                  </a:lnTo>
                  <a:lnTo>
                    <a:pt x="70104" y="215582"/>
                  </a:lnTo>
                  <a:lnTo>
                    <a:pt x="69596" y="216204"/>
                  </a:lnTo>
                  <a:lnTo>
                    <a:pt x="53352" y="253898"/>
                  </a:lnTo>
                  <a:lnTo>
                    <a:pt x="52031" y="253834"/>
                  </a:lnTo>
                  <a:lnTo>
                    <a:pt x="41516" y="219925"/>
                  </a:lnTo>
                  <a:lnTo>
                    <a:pt x="39941" y="220014"/>
                  </a:lnTo>
                  <a:lnTo>
                    <a:pt x="24117" y="304368"/>
                  </a:lnTo>
                  <a:lnTo>
                    <a:pt x="23241" y="304685"/>
                  </a:lnTo>
                  <a:lnTo>
                    <a:pt x="227787" y="304698"/>
                  </a:lnTo>
                  <a:lnTo>
                    <a:pt x="235470" y="296710"/>
                  </a:lnTo>
                  <a:lnTo>
                    <a:pt x="235610" y="132524"/>
                  </a:lnTo>
                  <a:close/>
                </a:path>
                <a:path w="365125" h="431165">
                  <a:moveTo>
                    <a:pt x="364845" y="214896"/>
                  </a:moveTo>
                  <a:lnTo>
                    <a:pt x="359638" y="182295"/>
                  </a:lnTo>
                  <a:lnTo>
                    <a:pt x="344055" y="153860"/>
                  </a:lnTo>
                  <a:lnTo>
                    <a:pt x="318071" y="133743"/>
                  </a:lnTo>
                  <a:lnTo>
                    <a:pt x="281698" y="126111"/>
                  </a:lnTo>
                  <a:lnTo>
                    <a:pt x="243840" y="126111"/>
                  </a:lnTo>
                  <a:lnTo>
                    <a:pt x="243700" y="286918"/>
                  </a:lnTo>
                  <a:lnTo>
                    <a:pt x="241706" y="297040"/>
                  </a:lnTo>
                  <a:lnTo>
                    <a:pt x="236258" y="305295"/>
                  </a:lnTo>
                  <a:lnTo>
                    <a:pt x="228206" y="310870"/>
                  </a:lnTo>
                  <a:lnTo>
                    <a:pt x="218351" y="312915"/>
                  </a:lnTo>
                  <a:lnTo>
                    <a:pt x="64223" y="312902"/>
                  </a:lnTo>
                  <a:lnTo>
                    <a:pt x="64350" y="348107"/>
                  </a:lnTo>
                  <a:lnTo>
                    <a:pt x="71831" y="384289"/>
                  </a:lnTo>
                  <a:lnTo>
                    <a:pt x="91287" y="410133"/>
                  </a:lnTo>
                  <a:lnTo>
                    <a:pt x="118719" y="425640"/>
                  </a:lnTo>
                  <a:lnTo>
                    <a:pt x="150114" y="430809"/>
                  </a:lnTo>
                  <a:lnTo>
                    <a:pt x="181483" y="425640"/>
                  </a:lnTo>
                  <a:lnTo>
                    <a:pt x="208826" y="410133"/>
                  </a:lnTo>
                  <a:lnTo>
                    <a:pt x="228130" y="384289"/>
                  </a:lnTo>
                  <a:lnTo>
                    <a:pt x="235419" y="348107"/>
                  </a:lnTo>
                  <a:lnTo>
                    <a:pt x="235508" y="311785"/>
                  </a:lnTo>
                  <a:lnTo>
                    <a:pt x="243205" y="303809"/>
                  </a:lnTo>
                  <a:lnTo>
                    <a:pt x="281698" y="303796"/>
                  </a:lnTo>
                  <a:lnTo>
                    <a:pt x="318071" y="296125"/>
                  </a:lnTo>
                  <a:lnTo>
                    <a:pt x="344055" y="275971"/>
                  </a:lnTo>
                  <a:lnTo>
                    <a:pt x="359638" y="247510"/>
                  </a:lnTo>
                  <a:lnTo>
                    <a:pt x="364845" y="214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336" y="188214"/>
            <a:ext cx="64077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Easy menu </a:t>
            </a:r>
            <a:r>
              <a:rPr dirty="0" spc="-5"/>
              <a:t>navigation and</a:t>
            </a:r>
            <a:r>
              <a:rPr dirty="0" spc="-120"/>
              <a:t> </a:t>
            </a:r>
            <a:r>
              <a:rPr dirty="0" spc="-10"/>
              <a:t>QuickView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5436" y="1040383"/>
            <a:ext cx="7672705" cy="2588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Linear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menu structure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the push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dial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–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it is intuitive and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simple to 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navigate.</a:t>
            </a:r>
            <a:endParaRPr sz="2000">
              <a:latin typeface="Arial"/>
              <a:cs typeface="Arial"/>
            </a:endParaRPr>
          </a:p>
          <a:p>
            <a:pPr marL="12700" marR="3528695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By double-clicking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home button,  </a:t>
            </a:r>
            <a:r>
              <a:rPr dirty="0" sz="2000" b="1">
                <a:solidFill>
                  <a:srgbClr val="5D5D5D"/>
                </a:solidFill>
                <a:latin typeface="Arial"/>
                <a:cs typeface="Arial"/>
              </a:rPr>
              <a:t>QuickNav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feature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provides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a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toggle  between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the Settings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dirty="0" sz="2000" spc="-9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Monitoring  screens.</a:t>
            </a:r>
            <a:endParaRPr sz="2000">
              <a:latin typeface="Arial"/>
              <a:cs typeface="Arial"/>
            </a:endParaRPr>
          </a:p>
          <a:p>
            <a:pPr marL="13335" marR="3170555" indent="-635">
              <a:lnSpc>
                <a:spcPct val="100000"/>
              </a:lnSpc>
              <a:spcBef>
                <a:spcPts val="1215"/>
              </a:spcBef>
            </a:pPr>
            <a:r>
              <a:rPr dirty="0" sz="1400">
                <a:solidFill>
                  <a:srgbClr val="5D5D5D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5D5D5D"/>
                </a:solidFill>
                <a:latin typeface="Arial"/>
                <a:cs typeface="Arial"/>
              </a:rPr>
              <a:t>helps </a:t>
            </a:r>
            <a:r>
              <a:rPr dirty="0" sz="140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5D5D5D"/>
                </a:solidFill>
                <a:latin typeface="Arial"/>
                <a:cs typeface="Arial"/>
              </a:rPr>
              <a:t>adjust secondary settings that impact patient  comfort </a:t>
            </a:r>
            <a:r>
              <a:rPr dirty="0" sz="1400">
                <a:solidFill>
                  <a:srgbClr val="5D5D5D"/>
                </a:solidFill>
                <a:latin typeface="Arial"/>
                <a:cs typeface="Arial"/>
              </a:rPr>
              <a:t>– check </a:t>
            </a:r>
            <a:r>
              <a:rPr dirty="0" sz="1400" spc="-10">
                <a:solidFill>
                  <a:srgbClr val="5D5D5D"/>
                </a:solidFill>
                <a:latin typeface="Arial"/>
                <a:cs typeface="Arial"/>
              </a:rPr>
              <a:t>Trigger/Cycle </a:t>
            </a:r>
            <a:r>
              <a:rPr dirty="0" sz="1400" spc="-5">
                <a:solidFill>
                  <a:srgbClr val="5D5D5D"/>
                </a:solidFill>
                <a:latin typeface="Arial"/>
                <a:cs typeface="Arial"/>
              </a:rPr>
              <a:t>effort, inspiratory time,</a:t>
            </a:r>
            <a:r>
              <a:rPr dirty="0" sz="1400" spc="-18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D5D5D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34160" y="3743833"/>
            <a:ext cx="6819265" cy="2459355"/>
            <a:chOff x="1334160" y="3743833"/>
            <a:chExt cx="6819265" cy="2459355"/>
          </a:xfrm>
        </p:grpSpPr>
        <p:sp>
          <p:nvSpPr>
            <p:cNvPr id="8" name="object 8"/>
            <p:cNvSpPr/>
            <p:nvPr/>
          </p:nvSpPr>
          <p:spPr>
            <a:xfrm>
              <a:off x="1370076" y="3796273"/>
              <a:ext cx="6783324" cy="2406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34160" y="3743833"/>
              <a:ext cx="6781812" cy="2414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4946027" y="1770888"/>
            <a:ext cx="1322438" cy="1763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92352" y="1770888"/>
            <a:ext cx="1322298" cy="1763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30131" y="2342140"/>
            <a:ext cx="669929" cy="66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8234845" y="6282261"/>
            <a:ext cx="411480" cy="411480"/>
            <a:chOff x="8234845" y="6282261"/>
            <a:chExt cx="411480" cy="411480"/>
          </a:xfrm>
        </p:grpSpPr>
        <p:sp>
          <p:nvSpPr>
            <p:cNvPr id="14" name="object 14"/>
            <p:cNvSpPr/>
            <p:nvPr/>
          </p:nvSpPr>
          <p:spPr>
            <a:xfrm>
              <a:off x="8234896" y="6282261"/>
              <a:ext cx="287655" cy="292100"/>
            </a:xfrm>
            <a:custGeom>
              <a:avLst/>
              <a:gdLst/>
              <a:ahLst/>
              <a:cxnLst/>
              <a:rect l="l" t="t" r="r" b="b"/>
              <a:pathLst>
                <a:path w="287654" h="292100">
                  <a:moveTo>
                    <a:pt x="205104" y="0"/>
                  </a:moveTo>
                  <a:lnTo>
                    <a:pt x="148861" y="19808"/>
                  </a:lnTo>
                  <a:lnTo>
                    <a:pt x="123164" y="79222"/>
                  </a:lnTo>
                  <a:lnTo>
                    <a:pt x="123088" y="114046"/>
                  </a:lnTo>
                  <a:lnTo>
                    <a:pt x="115722" y="121691"/>
                  </a:lnTo>
                  <a:lnTo>
                    <a:pt x="45594" y="129007"/>
                  </a:lnTo>
                  <a:lnTo>
                    <a:pt x="5295" y="175561"/>
                  </a:lnTo>
                  <a:lnTo>
                    <a:pt x="0" y="206819"/>
                  </a:lnTo>
                  <a:lnTo>
                    <a:pt x="4660" y="238077"/>
                  </a:lnTo>
                  <a:lnTo>
                    <a:pt x="19317" y="265345"/>
                  </a:lnTo>
                  <a:lnTo>
                    <a:pt x="44009" y="284631"/>
                  </a:lnTo>
                  <a:lnTo>
                    <a:pt x="78828" y="291947"/>
                  </a:lnTo>
                  <a:lnTo>
                    <a:pt x="279730" y="291947"/>
                  </a:lnTo>
                  <a:lnTo>
                    <a:pt x="287096" y="284289"/>
                  </a:lnTo>
                  <a:lnTo>
                    <a:pt x="287230" y="126973"/>
                  </a:lnTo>
                  <a:lnTo>
                    <a:pt x="287096" y="79222"/>
                  </a:lnTo>
                  <a:lnTo>
                    <a:pt x="279942" y="44566"/>
                  </a:lnTo>
                  <a:lnTo>
                    <a:pt x="261350" y="19808"/>
                  </a:lnTo>
                  <a:lnTo>
                    <a:pt x="235132" y="4952"/>
                  </a:lnTo>
                  <a:lnTo>
                    <a:pt x="205104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34845" y="6405785"/>
              <a:ext cx="217741" cy="168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57908" y="6403094"/>
              <a:ext cx="288290" cy="290830"/>
            </a:xfrm>
            <a:custGeom>
              <a:avLst/>
              <a:gdLst/>
              <a:ahLst/>
              <a:cxnLst/>
              <a:rect l="l" t="t" r="r" b="b"/>
              <a:pathLst>
                <a:path w="288290" h="290829">
                  <a:moveTo>
                    <a:pt x="208381" y="0"/>
                  </a:moveTo>
                  <a:lnTo>
                    <a:pt x="172097" y="0"/>
                  </a:lnTo>
                  <a:lnTo>
                    <a:pt x="171970" y="154089"/>
                  </a:lnTo>
                  <a:lnTo>
                    <a:pt x="170056" y="163779"/>
                  </a:lnTo>
                  <a:lnTo>
                    <a:pt x="164842" y="171700"/>
                  </a:lnTo>
                  <a:lnTo>
                    <a:pt x="157118" y="177045"/>
                  </a:lnTo>
                  <a:lnTo>
                    <a:pt x="147675" y="179006"/>
                  </a:lnTo>
                  <a:lnTo>
                    <a:pt x="0" y="178981"/>
                  </a:lnTo>
                  <a:lnTo>
                    <a:pt x="114" y="212725"/>
                  </a:lnTo>
                  <a:lnTo>
                    <a:pt x="9339" y="251531"/>
                  </a:lnTo>
                  <a:lnTo>
                    <a:pt x="32829" y="277401"/>
                  </a:lnTo>
                  <a:lnTo>
                    <a:pt x="64864" y="290337"/>
                  </a:lnTo>
                  <a:lnTo>
                    <a:pt x="99724" y="290337"/>
                  </a:lnTo>
                  <a:lnTo>
                    <a:pt x="131688" y="277401"/>
                  </a:lnTo>
                  <a:lnTo>
                    <a:pt x="155035" y="251531"/>
                  </a:lnTo>
                  <a:lnTo>
                    <a:pt x="164045" y="212725"/>
                  </a:lnTo>
                  <a:lnTo>
                    <a:pt x="164122" y="177914"/>
                  </a:lnTo>
                  <a:lnTo>
                    <a:pt x="171488" y="170268"/>
                  </a:lnTo>
                  <a:lnTo>
                    <a:pt x="243235" y="162897"/>
                  </a:lnTo>
                  <a:lnTo>
                    <a:pt x="283066" y="116322"/>
                  </a:lnTo>
                  <a:lnTo>
                    <a:pt x="288043" y="85075"/>
                  </a:lnTo>
                  <a:lnTo>
                    <a:pt x="283063" y="53835"/>
                  </a:lnTo>
                  <a:lnTo>
                    <a:pt x="268126" y="26586"/>
                  </a:lnTo>
                  <a:lnTo>
                    <a:pt x="243232" y="7313"/>
                  </a:lnTo>
                  <a:lnTo>
                    <a:pt x="208381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0255"/>
            <a:chOff x="0" y="0"/>
            <a:chExt cx="9144000" cy="770255"/>
          </a:xfrm>
        </p:grpSpPr>
        <p:sp>
          <p:nvSpPr>
            <p:cNvPr id="3" name="object 3"/>
            <p:cNvSpPr/>
            <p:nvPr/>
          </p:nvSpPr>
          <p:spPr>
            <a:xfrm>
              <a:off x="251928" y="381977"/>
              <a:ext cx="87410" cy="175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6103" y="252869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597" y="132524"/>
                  </a:moveTo>
                  <a:lnTo>
                    <a:pt x="235458" y="82689"/>
                  </a:lnTo>
                  <a:lnTo>
                    <a:pt x="208584" y="20675"/>
                  </a:lnTo>
                  <a:lnTo>
                    <a:pt x="149885" y="0"/>
                  </a:lnTo>
                  <a:lnTo>
                    <a:pt x="118554" y="5181"/>
                  </a:lnTo>
                  <a:lnTo>
                    <a:pt x="91198" y="20675"/>
                  </a:lnTo>
                  <a:lnTo>
                    <a:pt x="71805" y="46520"/>
                  </a:lnTo>
                  <a:lnTo>
                    <a:pt x="64363" y="82689"/>
                  </a:lnTo>
                  <a:lnTo>
                    <a:pt x="64287" y="119024"/>
                  </a:lnTo>
                  <a:lnTo>
                    <a:pt x="56603" y="127000"/>
                  </a:lnTo>
                  <a:lnTo>
                    <a:pt x="12801" y="127000"/>
                  </a:lnTo>
                  <a:lnTo>
                    <a:pt x="6172" y="127736"/>
                  </a:lnTo>
                  <a:lnTo>
                    <a:pt x="0" y="129095"/>
                  </a:lnTo>
                  <a:lnTo>
                    <a:pt x="1104" y="128917"/>
                  </a:lnTo>
                  <a:lnTo>
                    <a:pt x="1676" y="129349"/>
                  </a:lnTo>
                  <a:lnTo>
                    <a:pt x="19786" y="273748"/>
                  </a:lnTo>
                  <a:lnTo>
                    <a:pt x="21564" y="273786"/>
                  </a:lnTo>
                  <a:lnTo>
                    <a:pt x="37909" y="180924"/>
                  </a:lnTo>
                  <a:lnTo>
                    <a:pt x="39497" y="180848"/>
                  </a:lnTo>
                  <a:lnTo>
                    <a:pt x="53467" y="228854"/>
                  </a:lnTo>
                  <a:lnTo>
                    <a:pt x="54825" y="228930"/>
                  </a:lnTo>
                  <a:lnTo>
                    <a:pt x="64681" y="205117"/>
                  </a:lnTo>
                  <a:lnTo>
                    <a:pt x="65074" y="204851"/>
                  </a:lnTo>
                  <a:lnTo>
                    <a:pt x="162941" y="205143"/>
                  </a:lnTo>
                  <a:lnTo>
                    <a:pt x="163029" y="207187"/>
                  </a:lnTo>
                  <a:lnTo>
                    <a:pt x="70091" y="215582"/>
                  </a:lnTo>
                  <a:lnTo>
                    <a:pt x="69583" y="216204"/>
                  </a:lnTo>
                  <a:lnTo>
                    <a:pt x="53352" y="253898"/>
                  </a:lnTo>
                  <a:lnTo>
                    <a:pt x="52019" y="253822"/>
                  </a:lnTo>
                  <a:lnTo>
                    <a:pt x="41503" y="219925"/>
                  </a:lnTo>
                  <a:lnTo>
                    <a:pt x="39928" y="220014"/>
                  </a:lnTo>
                  <a:lnTo>
                    <a:pt x="24104" y="304368"/>
                  </a:lnTo>
                  <a:lnTo>
                    <a:pt x="23228" y="304685"/>
                  </a:lnTo>
                  <a:lnTo>
                    <a:pt x="227774" y="304685"/>
                  </a:lnTo>
                  <a:lnTo>
                    <a:pt x="235458" y="296710"/>
                  </a:lnTo>
                  <a:lnTo>
                    <a:pt x="235597" y="132524"/>
                  </a:lnTo>
                  <a:close/>
                </a:path>
                <a:path w="365125" h="431165">
                  <a:moveTo>
                    <a:pt x="364845" y="214909"/>
                  </a:moveTo>
                  <a:lnTo>
                    <a:pt x="359638" y="182295"/>
                  </a:lnTo>
                  <a:lnTo>
                    <a:pt x="344055" y="153860"/>
                  </a:lnTo>
                  <a:lnTo>
                    <a:pt x="318071" y="133743"/>
                  </a:lnTo>
                  <a:lnTo>
                    <a:pt x="281698" y="126111"/>
                  </a:lnTo>
                  <a:lnTo>
                    <a:pt x="243827" y="126111"/>
                  </a:lnTo>
                  <a:lnTo>
                    <a:pt x="243687" y="286931"/>
                  </a:lnTo>
                  <a:lnTo>
                    <a:pt x="241693" y="297040"/>
                  </a:lnTo>
                  <a:lnTo>
                    <a:pt x="236258" y="305295"/>
                  </a:lnTo>
                  <a:lnTo>
                    <a:pt x="228193" y="310870"/>
                  </a:lnTo>
                  <a:lnTo>
                    <a:pt x="218338" y="312915"/>
                  </a:lnTo>
                  <a:lnTo>
                    <a:pt x="64223" y="312902"/>
                  </a:lnTo>
                  <a:lnTo>
                    <a:pt x="64338" y="348119"/>
                  </a:lnTo>
                  <a:lnTo>
                    <a:pt x="71818" y="384302"/>
                  </a:lnTo>
                  <a:lnTo>
                    <a:pt x="91274" y="410146"/>
                  </a:lnTo>
                  <a:lnTo>
                    <a:pt x="118706" y="425640"/>
                  </a:lnTo>
                  <a:lnTo>
                    <a:pt x="150114" y="430809"/>
                  </a:lnTo>
                  <a:lnTo>
                    <a:pt x="181483" y="425640"/>
                  </a:lnTo>
                  <a:lnTo>
                    <a:pt x="208826" y="410146"/>
                  </a:lnTo>
                  <a:lnTo>
                    <a:pt x="228142" y="384302"/>
                  </a:lnTo>
                  <a:lnTo>
                    <a:pt x="235419" y="348119"/>
                  </a:lnTo>
                  <a:lnTo>
                    <a:pt x="235496" y="311785"/>
                  </a:lnTo>
                  <a:lnTo>
                    <a:pt x="243192" y="303809"/>
                  </a:lnTo>
                  <a:lnTo>
                    <a:pt x="281698" y="303809"/>
                  </a:lnTo>
                  <a:lnTo>
                    <a:pt x="318071" y="296138"/>
                  </a:lnTo>
                  <a:lnTo>
                    <a:pt x="344055" y="275983"/>
                  </a:lnTo>
                  <a:lnTo>
                    <a:pt x="359638" y="247523"/>
                  </a:lnTo>
                  <a:lnTo>
                    <a:pt x="364845" y="214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336" y="188214"/>
            <a:ext cx="24593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</a:t>
            </a:r>
            <a:r>
              <a:rPr dirty="0" spc="-75"/>
              <a:t> </a:t>
            </a:r>
            <a:r>
              <a:rPr dirty="0" spc="-10"/>
              <a:t>menus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5945" y="888949"/>
            <a:ext cx="79895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In the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patient menu, there are </a:t>
            </a:r>
            <a:r>
              <a:rPr dirty="0" sz="1800" spc="-15">
                <a:solidFill>
                  <a:srgbClr val="5D5D5D"/>
                </a:solidFill>
                <a:latin typeface="Arial"/>
                <a:cs typeface="Arial"/>
              </a:rPr>
              <a:t>two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sub-menus: </a:t>
            </a:r>
            <a:r>
              <a:rPr dirty="0" sz="1800" b="1">
                <a:solidFill>
                  <a:srgbClr val="5D5D5D"/>
                </a:solidFill>
                <a:latin typeface="Arial"/>
                <a:cs typeface="Arial"/>
              </a:rPr>
              <a:t>My Options </a:t>
            </a:r>
            <a:r>
              <a:rPr dirty="0" sz="1800" spc="-1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dirty="0" sz="1800" spc="-5" b="1">
                <a:solidFill>
                  <a:srgbClr val="5D5D5D"/>
                </a:solidFill>
                <a:latin typeface="Arial"/>
                <a:cs typeface="Arial"/>
              </a:rPr>
              <a:t>Sleep</a:t>
            </a:r>
            <a:r>
              <a:rPr dirty="0" sz="1800" spc="80" b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5D5D5D"/>
                </a:solidFill>
                <a:latin typeface="Arial"/>
                <a:cs typeface="Arial"/>
              </a:rPr>
              <a:t>Report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945" y="5827979"/>
            <a:ext cx="65906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D5D5D"/>
                </a:solidFill>
                <a:latin typeface="Arial"/>
                <a:cs typeface="Arial"/>
              </a:rPr>
              <a:t>Clinician 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can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choose patient access 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therapy settings and</a:t>
            </a:r>
            <a:r>
              <a:rPr dirty="0" sz="1800" spc="8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data;</a:t>
            </a:r>
            <a:endParaRPr sz="18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dirty="0" baseline="1543" sz="2700" spc="-7" b="1">
                <a:solidFill>
                  <a:srgbClr val="5D5D5D"/>
                </a:solidFill>
                <a:latin typeface="Arial"/>
                <a:cs typeface="Arial"/>
              </a:rPr>
              <a:t>Essentials </a:t>
            </a:r>
            <a:r>
              <a:rPr dirty="0" baseline="1543" sz="2700" spc="-7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dirty="0" sz="1800" spc="-415" b="1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dirty="0" sz="1800" spc="-415">
                <a:solidFill>
                  <a:srgbClr val="5D5D5D"/>
                </a:solidFill>
                <a:latin typeface="Arial"/>
                <a:cs typeface="Arial"/>
              </a:rPr>
              <a:t>. </a:t>
            </a:r>
            <a:r>
              <a:rPr dirty="0" sz="1800" spc="-5" b="1">
                <a:solidFill>
                  <a:srgbClr val="5D5D5D"/>
                </a:solidFill>
                <a:latin typeface="Arial"/>
                <a:cs typeface="Arial"/>
              </a:rPr>
              <a:t>ssentials</a:t>
            </a:r>
            <a:r>
              <a:rPr dirty="0" sz="1800" spc="-55" b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D5D5D"/>
                </a:solidFill>
                <a:latin typeface="Arial"/>
                <a:cs typeface="Arial"/>
              </a:rPr>
              <a:t>Plus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3652" y="2258948"/>
            <a:ext cx="1322323" cy="1763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49983" y="1498219"/>
            <a:ext cx="10356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94949"/>
                </a:solidFill>
                <a:latin typeface="Arial"/>
                <a:cs typeface="Arial"/>
              </a:rPr>
              <a:t>Home</a:t>
            </a:r>
            <a:r>
              <a:rPr dirty="0" sz="1400" spc="-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494949"/>
                </a:solidFill>
                <a:latin typeface="Arial"/>
                <a:cs typeface="Arial"/>
              </a:rPr>
              <a:t>Menu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8628" y="1506123"/>
            <a:ext cx="149860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52729">
              <a:lnSpc>
                <a:spcPct val="100000"/>
              </a:lnSpc>
              <a:spcBef>
                <a:spcPts val="105"/>
              </a:spcBef>
            </a:pPr>
            <a:r>
              <a:rPr dirty="0" sz="1400" spc="5" b="1">
                <a:solidFill>
                  <a:srgbClr val="494949"/>
                </a:solidFill>
                <a:latin typeface="Arial"/>
                <a:cs typeface="Arial"/>
              </a:rPr>
              <a:t>My </a:t>
            </a:r>
            <a:r>
              <a:rPr dirty="0" sz="1400" spc="-5" b="1">
                <a:solidFill>
                  <a:srgbClr val="494949"/>
                </a:solidFill>
                <a:latin typeface="Arial"/>
                <a:cs typeface="Arial"/>
              </a:rPr>
              <a:t>Options 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Patients </a:t>
            </a: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can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make  small</a:t>
            </a:r>
            <a:r>
              <a:rPr dirty="0" sz="1400" spc="-75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adjustments.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26225" y="2259076"/>
            <a:ext cx="1322324" cy="1763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021704" y="1498219"/>
            <a:ext cx="246888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94949"/>
                </a:solidFill>
                <a:latin typeface="Arial"/>
                <a:cs typeface="Arial"/>
              </a:rPr>
              <a:t>Sleep</a:t>
            </a:r>
            <a:r>
              <a:rPr dirty="0" sz="1400" spc="-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94949"/>
                </a:solidFill>
                <a:latin typeface="Arial"/>
                <a:cs typeface="Arial"/>
              </a:rPr>
              <a:t>Report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After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stopping </a:t>
            </a:r>
            <a:r>
              <a:rPr dirty="0" sz="1400" spc="-20">
                <a:solidFill>
                  <a:srgbClr val="494949"/>
                </a:solidFill>
                <a:latin typeface="Arial"/>
                <a:cs typeface="Arial"/>
              </a:rPr>
              <a:t>therapy,</a:t>
            </a:r>
            <a:r>
              <a:rPr dirty="0" sz="1400" spc="-10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can check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therapy</a:t>
            </a:r>
            <a:r>
              <a:rPr dirty="0" sz="1400" spc="-114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9307" y="4522165"/>
            <a:ext cx="198501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6870" marR="265430" indent="254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94949"/>
                </a:solidFill>
                <a:latin typeface="Arial"/>
                <a:cs typeface="Arial"/>
              </a:rPr>
              <a:t>Essentials </a:t>
            </a:r>
            <a:r>
              <a:rPr dirty="0" sz="1400" b="1">
                <a:solidFill>
                  <a:srgbClr val="494949"/>
                </a:solidFill>
                <a:latin typeface="Arial"/>
                <a:cs typeface="Arial"/>
              </a:rPr>
              <a:t>Plus  </a:t>
            </a: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If set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by</a:t>
            </a:r>
            <a:r>
              <a:rPr dirty="0" sz="1400" spc="-95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clinician,  patient </a:t>
            </a: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can</a:t>
            </a:r>
            <a:r>
              <a:rPr dirty="0" sz="1400" spc="-10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94949"/>
                </a:solidFill>
                <a:latin typeface="Arial"/>
                <a:cs typeface="Arial"/>
              </a:rPr>
              <a:t>view:</a:t>
            </a:r>
            <a:endParaRPr sz="1400">
              <a:latin typeface="Arial"/>
              <a:cs typeface="Arial"/>
            </a:endParaRPr>
          </a:p>
          <a:p>
            <a:pPr algn="just" marL="97790">
              <a:lnSpc>
                <a:spcPct val="100000"/>
              </a:lnSpc>
            </a:pP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Events per</a:t>
            </a:r>
            <a:r>
              <a:rPr dirty="0" sz="1400" spc="-25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94949"/>
                </a:solidFill>
                <a:latin typeface="Arial"/>
                <a:cs typeface="Arial"/>
              </a:rPr>
              <a:t>hour,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More </a:t>
            </a: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Info (eg.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Leak,</a:t>
            </a:r>
            <a:r>
              <a:rPr dirty="0" sz="1400" spc="-145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MV)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79875" y="2258948"/>
            <a:ext cx="1322438" cy="1763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11699" y="4522165"/>
            <a:ext cx="206121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846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94949"/>
                </a:solidFill>
                <a:latin typeface="Arial"/>
                <a:cs typeface="Arial"/>
              </a:rPr>
              <a:t>Essentials</a:t>
            </a:r>
            <a:r>
              <a:rPr dirty="0" sz="1400" spc="-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494949"/>
                </a:solidFill>
                <a:latin typeface="Arial"/>
                <a:cs typeface="Arial"/>
              </a:rPr>
              <a:t>Plus</a:t>
            </a:r>
            <a:endParaRPr sz="1400">
              <a:latin typeface="Arial"/>
              <a:cs typeface="Arial"/>
            </a:endParaRPr>
          </a:p>
          <a:p>
            <a:pPr marL="12700" marR="5080" indent="339725">
              <a:lnSpc>
                <a:spcPct val="100000"/>
              </a:lnSpc>
            </a:pP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If set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by clinician,  patient </a:t>
            </a: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can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adjust more  settings </a:t>
            </a:r>
            <a:r>
              <a:rPr dirty="0" sz="1400">
                <a:solidFill>
                  <a:srgbClr val="494949"/>
                </a:solidFill>
                <a:latin typeface="Arial"/>
                <a:cs typeface="Arial"/>
              </a:rPr>
              <a:t>(eg.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mask type,  Ramp </a:t>
            </a:r>
            <a:r>
              <a:rPr dirty="0" sz="1400" spc="-10">
                <a:solidFill>
                  <a:srgbClr val="494949"/>
                </a:solidFill>
                <a:latin typeface="Arial"/>
                <a:cs typeface="Arial"/>
              </a:rPr>
              <a:t>Down,</a:t>
            </a:r>
            <a:r>
              <a:rPr dirty="0" sz="1400" spc="-3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94949"/>
                </a:solidFill>
                <a:latin typeface="Arial"/>
                <a:cs typeface="Arial"/>
              </a:rPr>
              <a:t>SmartStart).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84191" y="4015740"/>
            <a:ext cx="311150" cy="532130"/>
            <a:chOff x="4584191" y="4015740"/>
            <a:chExt cx="311150" cy="532130"/>
          </a:xfrm>
        </p:grpSpPr>
        <p:sp>
          <p:nvSpPr>
            <p:cNvPr id="17" name="object 17"/>
            <p:cNvSpPr/>
            <p:nvPr/>
          </p:nvSpPr>
          <p:spPr>
            <a:xfrm>
              <a:off x="4584191" y="4015740"/>
              <a:ext cx="310896" cy="5318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80711" y="4151630"/>
              <a:ext cx="118110" cy="334645"/>
            </a:xfrm>
            <a:custGeom>
              <a:avLst/>
              <a:gdLst/>
              <a:ahLst/>
              <a:cxnLst/>
              <a:rect l="l" t="t" r="r" b="b"/>
              <a:pathLst>
                <a:path w="118110" h="334645">
                  <a:moveTo>
                    <a:pt x="58991" y="50455"/>
                  </a:moveTo>
                  <a:lnTo>
                    <a:pt x="46354" y="72117"/>
                  </a:lnTo>
                  <a:lnTo>
                    <a:pt x="46227" y="334022"/>
                  </a:lnTo>
                  <a:lnTo>
                    <a:pt x="71627" y="334022"/>
                  </a:lnTo>
                  <a:lnTo>
                    <a:pt x="71627" y="72117"/>
                  </a:lnTo>
                  <a:lnTo>
                    <a:pt x="58991" y="50455"/>
                  </a:lnTo>
                  <a:close/>
                </a:path>
                <a:path w="118110" h="334645">
                  <a:moveTo>
                    <a:pt x="58927" y="0"/>
                  </a:moveTo>
                  <a:lnTo>
                    <a:pt x="0" y="101092"/>
                  </a:lnTo>
                  <a:lnTo>
                    <a:pt x="2032" y="108839"/>
                  </a:lnTo>
                  <a:lnTo>
                    <a:pt x="14224" y="115951"/>
                  </a:lnTo>
                  <a:lnTo>
                    <a:pt x="21971" y="113919"/>
                  </a:lnTo>
                  <a:lnTo>
                    <a:pt x="46227" y="72335"/>
                  </a:lnTo>
                  <a:lnTo>
                    <a:pt x="46227" y="25273"/>
                  </a:lnTo>
                  <a:lnTo>
                    <a:pt x="73691" y="25273"/>
                  </a:lnTo>
                  <a:lnTo>
                    <a:pt x="58927" y="0"/>
                  </a:lnTo>
                  <a:close/>
                </a:path>
                <a:path w="118110" h="334645">
                  <a:moveTo>
                    <a:pt x="73691" y="25273"/>
                  </a:moveTo>
                  <a:lnTo>
                    <a:pt x="71627" y="25273"/>
                  </a:lnTo>
                  <a:lnTo>
                    <a:pt x="71754" y="72335"/>
                  </a:lnTo>
                  <a:lnTo>
                    <a:pt x="96012" y="113919"/>
                  </a:lnTo>
                  <a:lnTo>
                    <a:pt x="103759" y="115951"/>
                  </a:lnTo>
                  <a:lnTo>
                    <a:pt x="109854" y="112395"/>
                  </a:lnTo>
                  <a:lnTo>
                    <a:pt x="115824" y="108839"/>
                  </a:lnTo>
                  <a:lnTo>
                    <a:pt x="117983" y="101092"/>
                  </a:lnTo>
                  <a:lnTo>
                    <a:pt x="73691" y="25273"/>
                  </a:lnTo>
                  <a:close/>
                </a:path>
                <a:path w="118110" h="334645">
                  <a:moveTo>
                    <a:pt x="71627" y="25273"/>
                  </a:moveTo>
                  <a:lnTo>
                    <a:pt x="46227" y="25273"/>
                  </a:lnTo>
                  <a:lnTo>
                    <a:pt x="46227" y="72335"/>
                  </a:lnTo>
                  <a:lnTo>
                    <a:pt x="58991" y="50455"/>
                  </a:lnTo>
                  <a:lnTo>
                    <a:pt x="48005" y="31623"/>
                  </a:lnTo>
                  <a:lnTo>
                    <a:pt x="71627" y="31623"/>
                  </a:lnTo>
                  <a:lnTo>
                    <a:pt x="71627" y="25273"/>
                  </a:lnTo>
                  <a:close/>
                </a:path>
                <a:path w="118110" h="334645">
                  <a:moveTo>
                    <a:pt x="71627" y="31623"/>
                  </a:moveTo>
                  <a:lnTo>
                    <a:pt x="69976" y="31623"/>
                  </a:lnTo>
                  <a:lnTo>
                    <a:pt x="58991" y="50455"/>
                  </a:lnTo>
                  <a:lnTo>
                    <a:pt x="71627" y="72117"/>
                  </a:lnTo>
                  <a:lnTo>
                    <a:pt x="71627" y="31623"/>
                  </a:lnTo>
                  <a:close/>
                </a:path>
                <a:path w="118110" h="334645">
                  <a:moveTo>
                    <a:pt x="69976" y="31623"/>
                  </a:moveTo>
                  <a:lnTo>
                    <a:pt x="48005" y="31623"/>
                  </a:lnTo>
                  <a:lnTo>
                    <a:pt x="58991" y="50455"/>
                  </a:lnTo>
                  <a:lnTo>
                    <a:pt x="69976" y="31623"/>
                  </a:lnTo>
                  <a:close/>
                </a:path>
              </a:pathLst>
            </a:custGeom>
            <a:solidFill>
              <a:srgbClr val="0099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7206995" y="4015740"/>
            <a:ext cx="312420" cy="532130"/>
            <a:chOff x="7206995" y="4015740"/>
            <a:chExt cx="312420" cy="532130"/>
          </a:xfrm>
        </p:grpSpPr>
        <p:sp>
          <p:nvSpPr>
            <p:cNvPr id="20" name="object 20"/>
            <p:cNvSpPr/>
            <p:nvPr/>
          </p:nvSpPr>
          <p:spPr>
            <a:xfrm>
              <a:off x="7206995" y="4015740"/>
              <a:ext cx="312420" cy="5318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3896" y="4151630"/>
              <a:ext cx="118110" cy="334645"/>
            </a:xfrm>
            <a:custGeom>
              <a:avLst/>
              <a:gdLst/>
              <a:ahLst/>
              <a:cxnLst/>
              <a:rect l="l" t="t" r="r" b="b"/>
              <a:pathLst>
                <a:path w="118109" h="334645">
                  <a:moveTo>
                    <a:pt x="58991" y="50455"/>
                  </a:moveTo>
                  <a:lnTo>
                    <a:pt x="46354" y="72117"/>
                  </a:lnTo>
                  <a:lnTo>
                    <a:pt x="46354" y="334022"/>
                  </a:lnTo>
                  <a:lnTo>
                    <a:pt x="71754" y="334022"/>
                  </a:lnTo>
                  <a:lnTo>
                    <a:pt x="71627" y="72117"/>
                  </a:lnTo>
                  <a:lnTo>
                    <a:pt x="58991" y="50455"/>
                  </a:lnTo>
                  <a:close/>
                </a:path>
                <a:path w="118109" h="334645">
                  <a:moveTo>
                    <a:pt x="59054" y="0"/>
                  </a:moveTo>
                  <a:lnTo>
                    <a:pt x="0" y="101092"/>
                  </a:lnTo>
                  <a:lnTo>
                    <a:pt x="2158" y="108839"/>
                  </a:lnTo>
                  <a:lnTo>
                    <a:pt x="8127" y="112395"/>
                  </a:lnTo>
                  <a:lnTo>
                    <a:pt x="14224" y="115951"/>
                  </a:lnTo>
                  <a:lnTo>
                    <a:pt x="21971" y="113919"/>
                  </a:lnTo>
                  <a:lnTo>
                    <a:pt x="46227" y="72335"/>
                  </a:lnTo>
                  <a:lnTo>
                    <a:pt x="46354" y="25273"/>
                  </a:lnTo>
                  <a:lnTo>
                    <a:pt x="73790" y="25273"/>
                  </a:lnTo>
                  <a:lnTo>
                    <a:pt x="59054" y="0"/>
                  </a:lnTo>
                  <a:close/>
                </a:path>
                <a:path w="118109" h="334645">
                  <a:moveTo>
                    <a:pt x="73790" y="25273"/>
                  </a:moveTo>
                  <a:lnTo>
                    <a:pt x="71754" y="25273"/>
                  </a:lnTo>
                  <a:lnTo>
                    <a:pt x="71754" y="72335"/>
                  </a:lnTo>
                  <a:lnTo>
                    <a:pt x="96011" y="113919"/>
                  </a:lnTo>
                  <a:lnTo>
                    <a:pt x="103758" y="115951"/>
                  </a:lnTo>
                  <a:lnTo>
                    <a:pt x="115950" y="108839"/>
                  </a:lnTo>
                  <a:lnTo>
                    <a:pt x="117995" y="101092"/>
                  </a:lnTo>
                  <a:lnTo>
                    <a:pt x="73790" y="25273"/>
                  </a:lnTo>
                  <a:close/>
                </a:path>
                <a:path w="118109" h="334645">
                  <a:moveTo>
                    <a:pt x="71754" y="31623"/>
                  </a:moveTo>
                  <a:lnTo>
                    <a:pt x="69976" y="31623"/>
                  </a:lnTo>
                  <a:lnTo>
                    <a:pt x="58991" y="50455"/>
                  </a:lnTo>
                  <a:lnTo>
                    <a:pt x="71754" y="72335"/>
                  </a:lnTo>
                  <a:lnTo>
                    <a:pt x="71754" y="31623"/>
                  </a:lnTo>
                  <a:close/>
                </a:path>
                <a:path w="118109" h="334645">
                  <a:moveTo>
                    <a:pt x="71754" y="25273"/>
                  </a:moveTo>
                  <a:lnTo>
                    <a:pt x="46354" y="25273"/>
                  </a:lnTo>
                  <a:lnTo>
                    <a:pt x="46354" y="72117"/>
                  </a:lnTo>
                  <a:lnTo>
                    <a:pt x="58991" y="50455"/>
                  </a:lnTo>
                  <a:lnTo>
                    <a:pt x="48005" y="31623"/>
                  </a:lnTo>
                  <a:lnTo>
                    <a:pt x="71754" y="31623"/>
                  </a:lnTo>
                  <a:lnTo>
                    <a:pt x="71754" y="25273"/>
                  </a:lnTo>
                  <a:close/>
                </a:path>
                <a:path w="118109" h="334645">
                  <a:moveTo>
                    <a:pt x="69976" y="31623"/>
                  </a:moveTo>
                  <a:lnTo>
                    <a:pt x="48005" y="31623"/>
                  </a:lnTo>
                  <a:lnTo>
                    <a:pt x="58991" y="50455"/>
                  </a:lnTo>
                  <a:lnTo>
                    <a:pt x="69976" y="31623"/>
                  </a:lnTo>
                  <a:close/>
                </a:path>
              </a:pathLst>
            </a:custGeom>
            <a:solidFill>
              <a:srgbClr val="0099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8255965" y="6341210"/>
            <a:ext cx="385445" cy="386715"/>
            <a:chOff x="8255965" y="6341210"/>
            <a:chExt cx="385445" cy="386715"/>
          </a:xfrm>
        </p:grpSpPr>
        <p:sp>
          <p:nvSpPr>
            <p:cNvPr id="23" name="object 23"/>
            <p:cNvSpPr/>
            <p:nvPr/>
          </p:nvSpPr>
          <p:spPr>
            <a:xfrm>
              <a:off x="8257367" y="6341210"/>
              <a:ext cx="268605" cy="274955"/>
            </a:xfrm>
            <a:custGeom>
              <a:avLst/>
              <a:gdLst/>
              <a:ahLst/>
              <a:cxnLst/>
              <a:rect l="l" t="t" r="r" b="b"/>
              <a:pathLst>
                <a:path w="268604" h="274954">
                  <a:moveTo>
                    <a:pt x="191396" y="0"/>
                  </a:moveTo>
                  <a:lnTo>
                    <a:pt x="138545" y="18618"/>
                  </a:lnTo>
                  <a:lnTo>
                    <a:pt x="114383" y="74460"/>
                  </a:lnTo>
                  <a:lnTo>
                    <a:pt x="114320" y="107175"/>
                  </a:lnTo>
                  <a:lnTo>
                    <a:pt x="107385" y="114363"/>
                  </a:lnTo>
                  <a:lnTo>
                    <a:pt x="37565" y="123226"/>
                  </a:lnTo>
                  <a:lnTo>
                    <a:pt x="346" y="177340"/>
                  </a:lnTo>
                  <a:lnTo>
                    <a:pt x="0" y="211394"/>
                  </a:lnTo>
                  <a:lnTo>
                    <a:pt x="11903" y="242649"/>
                  </a:lnTo>
                  <a:lnTo>
                    <a:pt x="36110" y="265507"/>
                  </a:lnTo>
                  <a:lnTo>
                    <a:pt x="72727" y="274370"/>
                  </a:lnTo>
                  <a:lnTo>
                    <a:pt x="261525" y="274370"/>
                  </a:lnTo>
                  <a:lnTo>
                    <a:pt x="268447" y="267195"/>
                  </a:lnTo>
                  <a:lnTo>
                    <a:pt x="268575" y="119333"/>
                  </a:lnTo>
                  <a:lnTo>
                    <a:pt x="268447" y="74460"/>
                  </a:lnTo>
                  <a:lnTo>
                    <a:pt x="261724" y="41887"/>
                  </a:lnTo>
                  <a:lnTo>
                    <a:pt x="244252" y="18618"/>
                  </a:lnTo>
                  <a:lnTo>
                    <a:pt x="219614" y="4654"/>
                  </a:lnTo>
                  <a:lnTo>
                    <a:pt x="191396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55965" y="6457308"/>
              <a:ext cx="204635" cy="1583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371623" y="6454774"/>
              <a:ext cx="269240" cy="273050"/>
            </a:xfrm>
            <a:custGeom>
              <a:avLst/>
              <a:gdLst/>
              <a:ahLst/>
              <a:cxnLst/>
              <a:rect l="l" t="t" r="r" b="b"/>
              <a:pathLst>
                <a:path w="269240" h="273050">
                  <a:moveTo>
                    <a:pt x="195833" y="0"/>
                  </a:moveTo>
                  <a:lnTo>
                    <a:pt x="161721" y="0"/>
                  </a:lnTo>
                  <a:lnTo>
                    <a:pt x="161620" y="144805"/>
                  </a:lnTo>
                  <a:lnTo>
                    <a:pt x="159822" y="153911"/>
                  </a:lnTo>
                  <a:lnTo>
                    <a:pt x="154922" y="161351"/>
                  </a:lnTo>
                  <a:lnTo>
                    <a:pt x="147663" y="166370"/>
                  </a:lnTo>
                  <a:lnTo>
                    <a:pt x="138785" y="168211"/>
                  </a:lnTo>
                  <a:lnTo>
                    <a:pt x="0" y="168198"/>
                  </a:lnTo>
                  <a:lnTo>
                    <a:pt x="101" y="199910"/>
                  </a:lnTo>
                  <a:lnTo>
                    <a:pt x="8771" y="236384"/>
                  </a:lnTo>
                  <a:lnTo>
                    <a:pt x="30849" y="260699"/>
                  </a:lnTo>
                  <a:lnTo>
                    <a:pt x="60958" y="272857"/>
                  </a:lnTo>
                  <a:lnTo>
                    <a:pt x="93722" y="272857"/>
                  </a:lnTo>
                  <a:lnTo>
                    <a:pt x="123764" y="260699"/>
                  </a:lnTo>
                  <a:lnTo>
                    <a:pt x="145708" y="236384"/>
                  </a:lnTo>
                  <a:lnTo>
                    <a:pt x="154177" y="199910"/>
                  </a:lnTo>
                  <a:lnTo>
                    <a:pt x="154241" y="167195"/>
                  </a:lnTo>
                  <a:lnTo>
                    <a:pt x="161175" y="160020"/>
                  </a:lnTo>
                  <a:lnTo>
                    <a:pt x="195833" y="160020"/>
                  </a:lnTo>
                  <a:lnTo>
                    <a:pt x="232507" y="151103"/>
                  </a:lnTo>
                  <a:lnTo>
                    <a:pt x="256955" y="128223"/>
                  </a:lnTo>
                  <a:lnTo>
                    <a:pt x="269177" y="96969"/>
                  </a:lnTo>
                  <a:lnTo>
                    <a:pt x="269176" y="62929"/>
                  </a:lnTo>
                  <a:lnTo>
                    <a:pt x="256951" y="31695"/>
                  </a:lnTo>
                  <a:lnTo>
                    <a:pt x="232503" y="8855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70255"/>
            <a:chOff x="0" y="0"/>
            <a:chExt cx="9144000" cy="770255"/>
          </a:xfrm>
        </p:grpSpPr>
        <p:sp>
          <p:nvSpPr>
            <p:cNvPr id="3" name="object 3"/>
            <p:cNvSpPr/>
            <p:nvPr/>
          </p:nvSpPr>
          <p:spPr>
            <a:xfrm>
              <a:off x="250405" y="391845"/>
              <a:ext cx="87359" cy="175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4579" y="262737"/>
              <a:ext cx="365125" cy="431165"/>
            </a:xfrm>
            <a:custGeom>
              <a:avLst/>
              <a:gdLst/>
              <a:ahLst/>
              <a:cxnLst/>
              <a:rect l="l" t="t" r="r" b="b"/>
              <a:pathLst>
                <a:path w="365125" h="431165">
                  <a:moveTo>
                    <a:pt x="235597" y="132524"/>
                  </a:moveTo>
                  <a:lnTo>
                    <a:pt x="235458" y="82689"/>
                  </a:lnTo>
                  <a:lnTo>
                    <a:pt x="208584" y="20675"/>
                  </a:lnTo>
                  <a:lnTo>
                    <a:pt x="149885" y="0"/>
                  </a:lnTo>
                  <a:lnTo>
                    <a:pt x="118541" y="5181"/>
                  </a:lnTo>
                  <a:lnTo>
                    <a:pt x="91198" y="20675"/>
                  </a:lnTo>
                  <a:lnTo>
                    <a:pt x="71805" y="46520"/>
                  </a:lnTo>
                  <a:lnTo>
                    <a:pt x="64363" y="82689"/>
                  </a:lnTo>
                  <a:lnTo>
                    <a:pt x="64287" y="119024"/>
                  </a:lnTo>
                  <a:lnTo>
                    <a:pt x="56603" y="127000"/>
                  </a:lnTo>
                  <a:lnTo>
                    <a:pt x="12801" y="127000"/>
                  </a:lnTo>
                  <a:lnTo>
                    <a:pt x="6172" y="127736"/>
                  </a:lnTo>
                  <a:lnTo>
                    <a:pt x="0" y="129095"/>
                  </a:lnTo>
                  <a:lnTo>
                    <a:pt x="1104" y="128917"/>
                  </a:lnTo>
                  <a:lnTo>
                    <a:pt x="1676" y="129349"/>
                  </a:lnTo>
                  <a:lnTo>
                    <a:pt x="19786" y="273748"/>
                  </a:lnTo>
                  <a:lnTo>
                    <a:pt x="21564" y="273786"/>
                  </a:lnTo>
                  <a:lnTo>
                    <a:pt x="37909" y="180924"/>
                  </a:lnTo>
                  <a:lnTo>
                    <a:pt x="39497" y="180848"/>
                  </a:lnTo>
                  <a:lnTo>
                    <a:pt x="53467" y="228854"/>
                  </a:lnTo>
                  <a:lnTo>
                    <a:pt x="54825" y="228930"/>
                  </a:lnTo>
                  <a:lnTo>
                    <a:pt x="64681" y="205117"/>
                  </a:lnTo>
                  <a:lnTo>
                    <a:pt x="65074" y="204851"/>
                  </a:lnTo>
                  <a:lnTo>
                    <a:pt x="162941" y="205143"/>
                  </a:lnTo>
                  <a:lnTo>
                    <a:pt x="163029" y="207187"/>
                  </a:lnTo>
                  <a:lnTo>
                    <a:pt x="70091" y="215582"/>
                  </a:lnTo>
                  <a:lnTo>
                    <a:pt x="69583" y="216204"/>
                  </a:lnTo>
                  <a:lnTo>
                    <a:pt x="53352" y="253898"/>
                  </a:lnTo>
                  <a:lnTo>
                    <a:pt x="52019" y="253834"/>
                  </a:lnTo>
                  <a:lnTo>
                    <a:pt x="41503" y="219925"/>
                  </a:lnTo>
                  <a:lnTo>
                    <a:pt x="39928" y="220014"/>
                  </a:lnTo>
                  <a:lnTo>
                    <a:pt x="24104" y="304368"/>
                  </a:lnTo>
                  <a:lnTo>
                    <a:pt x="23228" y="304685"/>
                  </a:lnTo>
                  <a:lnTo>
                    <a:pt x="227774" y="304685"/>
                  </a:lnTo>
                  <a:lnTo>
                    <a:pt x="235458" y="296710"/>
                  </a:lnTo>
                  <a:lnTo>
                    <a:pt x="235597" y="132524"/>
                  </a:lnTo>
                  <a:close/>
                </a:path>
                <a:path w="365125" h="431165">
                  <a:moveTo>
                    <a:pt x="364845" y="214909"/>
                  </a:moveTo>
                  <a:lnTo>
                    <a:pt x="359651" y="182295"/>
                  </a:lnTo>
                  <a:lnTo>
                    <a:pt x="344055" y="153860"/>
                  </a:lnTo>
                  <a:lnTo>
                    <a:pt x="318071" y="133743"/>
                  </a:lnTo>
                  <a:lnTo>
                    <a:pt x="281698" y="126111"/>
                  </a:lnTo>
                  <a:lnTo>
                    <a:pt x="243827" y="126111"/>
                  </a:lnTo>
                  <a:lnTo>
                    <a:pt x="243687" y="286931"/>
                  </a:lnTo>
                  <a:lnTo>
                    <a:pt x="241693" y="297040"/>
                  </a:lnTo>
                  <a:lnTo>
                    <a:pt x="236258" y="305308"/>
                  </a:lnTo>
                  <a:lnTo>
                    <a:pt x="228193" y="310883"/>
                  </a:lnTo>
                  <a:lnTo>
                    <a:pt x="218338" y="312915"/>
                  </a:lnTo>
                  <a:lnTo>
                    <a:pt x="64223" y="312902"/>
                  </a:lnTo>
                  <a:lnTo>
                    <a:pt x="64338" y="348119"/>
                  </a:lnTo>
                  <a:lnTo>
                    <a:pt x="71818" y="384302"/>
                  </a:lnTo>
                  <a:lnTo>
                    <a:pt x="91274" y="410146"/>
                  </a:lnTo>
                  <a:lnTo>
                    <a:pt x="118706" y="425640"/>
                  </a:lnTo>
                  <a:lnTo>
                    <a:pt x="150114" y="430809"/>
                  </a:lnTo>
                  <a:lnTo>
                    <a:pt x="181483" y="425640"/>
                  </a:lnTo>
                  <a:lnTo>
                    <a:pt x="208826" y="410146"/>
                  </a:lnTo>
                  <a:lnTo>
                    <a:pt x="228130" y="384302"/>
                  </a:lnTo>
                  <a:lnTo>
                    <a:pt x="235419" y="348119"/>
                  </a:lnTo>
                  <a:lnTo>
                    <a:pt x="235496" y="311785"/>
                  </a:lnTo>
                  <a:lnTo>
                    <a:pt x="243192" y="303809"/>
                  </a:lnTo>
                  <a:lnTo>
                    <a:pt x="281698" y="303809"/>
                  </a:lnTo>
                  <a:lnTo>
                    <a:pt x="318071" y="296138"/>
                  </a:lnTo>
                  <a:lnTo>
                    <a:pt x="344055" y="275983"/>
                  </a:lnTo>
                  <a:lnTo>
                    <a:pt x="359651" y="247523"/>
                  </a:lnTo>
                  <a:lnTo>
                    <a:pt x="364845" y="214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9759" y="188214"/>
            <a:ext cx="345630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Modes </a:t>
            </a:r>
            <a:r>
              <a:rPr dirty="0" spc="-5"/>
              <a:t>of</a:t>
            </a:r>
            <a:r>
              <a:rPr dirty="0" spc="-95"/>
              <a:t> </a:t>
            </a:r>
            <a:r>
              <a:rPr dirty="0" spc="-20"/>
              <a:t>Ventilation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997" y="1048638"/>
            <a:ext cx="8305800" cy="4563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0185" marR="619760" indent="-198120">
              <a:lnSpc>
                <a:spcPct val="100000"/>
              </a:lnSpc>
              <a:spcBef>
                <a:spcPts val="105"/>
              </a:spcBef>
              <a:buClr>
                <a:srgbClr val="1189C1"/>
              </a:buClr>
              <a:buFont typeface="Arial"/>
              <a:buChar char="•"/>
              <a:tabLst>
                <a:tab pos="247015" algn="l"/>
                <a:tab pos="247650" algn="l"/>
              </a:tabLst>
            </a:pPr>
            <a:r>
              <a:rPr dirty="0"/>
              <a:t>	</a:t>
            </a:r>
            <a:r>
              <a:rPr dirty="0" sz="2000" spc="-15">
                <a:solidFill>
                  <a:srgbClr val="5D5D5D"/>
                </a:solidFill>
                <a:latin typeface="Arial"/>
                <a:cs typeface="Arial"/>
              </a:rPr>
              <a:t>Lumis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operates with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a single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open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(leak)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circuit,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dirty="0" sz="2000" spc="-5">
                <a:solidFill>
                  <a:srgbClr val="5D5D5D"/>
                </a:solidFill>
                <a:latin typeface="Arial"/>
                <a:cs typeface="Arial"/>
              </a:rPr>
              <a:t>all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modes are  pressure</a:t>
            </a:r>
            <a:r>
              <a:rPr dirty="0" sz="2000" spc="-4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D5D5D"/>
                </a:solidFill>
                <a:latin typeface="Arial"/>
                <a:cs typeface="Arial"/>
              </a:rPr>
              <a:t>based.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dirty="0" sz="1350">
                <a:solidFill>
                  <a:srgbClr val="1189C1"/>
                </a:solidFill>
                <a:latin typeface="Arial"/>
                <a:cs typeface="Arial"/>
              </a:rPr>
              <a:t>o	</a:t>
            </a:r>
            <a:r>
              <a:rPr dirty="0" sz="1800" spc="-35">
                <a:solidFill>
                  <a:srgbClr val="5D5D5D"/>
                </a:solidFill>
                <a:latin typeface="Arial"/>
                <a:cs typeface="Arial"/>
              </a:rPr>
              <a:t>CPAP</a:t>
            </a:r>
            <a:r>
              <a:rPr dirty="0" sz="1800" spc="-4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mode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723900">
              <a:lnSpc>
                <a:spcPct val="100000"/>
              </a:lnSpc>
              <a:tabLst>
                <a:tab pos="1010285" algn="l"/>
              </a:tabLst>
            </a:pPr>
            <a:r>
              <a:rPr dirty="0" sz="1350">
                <a:solidFill>
                  <a:srgbClr val="1189C1"/>
                </a:solidFill>
                <a:latin typeface="Arial"/>
                <a:cs typeface="Arial"/>
              </a:rPr>
              <a:t>o	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S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(Spontaneous)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or </a:t>
            </a:r>
            <a:r>
              <a:rPr dirty="0" sz="1800" i="1">
                <a:solidFill>
                  <a:srgbClr val="5D5D5D"/>
                </a:solidFill>
                <a:latin typeface="Arial"/>
                <a:cs typeface="Arial"/>
              </a:rPr>
              <a:t>PS (Pressure</a:t>
            </a:r>
            <a:r>
              <a:rPr dirty="0" sz="1800" spc="30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Support)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1104900">
              <a:lnSpc>
                <a:spcPct val="100000"/>
              </a:lnSpc>
              <a:tabLst>
                <a:tab pos="1391285" algn="l"/>
              </a:tabLst>
            </a:pPr>
            <a:r>
              <a:rPr dirty="0" sz="1350">
                <a:solidFill>
                  <a:srgbClr val="1189C1"/>
                </a:solidFill>
                <a:latin typeface="Arial"/>
                <a:cs typeface="Arial"/>
              </a:rPr>
              <a:t>o	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ST </a:t>
            </a:r>
            <a:r>
              <a:rPr dirty="0" sz="1800" spc="-10">
                <a:solidFill>
                  <a:srgbClr val="5D5D5D"/>
                </a:solidFill>
                <a:latin typeface="Arial"/>
                <a:cs typeface="Arial"/>
              </a:rPr>
              <a:t>(Spontaneous/Timed)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or </a:t>
            </a:r>
            <a:r>
              <a:rPr dirty="0" sz="1800" i="1">
                <a:solidFill>
                  <a:srgbClr val="5D5D5D"/>
                </a:solidFill>
                <a:latin typeface="Arial"/>
                <a:cs typeface="Arial"/>
              </a:rPr>
              <a:t>PS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(Pressure Support </a:t>
            </a:r>
            <a:r>
              <a:rPr dirty="0" sz="1800" i="1">
                <a:solidFill>
                  <a:srgbClr val="5D5D5D"/>
                </a:solidFill>
                <a:latin typeface="Arial"/>
                <a:cs typeface="Arial"/>
              </a:rPr>
              <a:t>with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backup</a:t>
            </a:r>
            <a:r>
              <a:rPr dirty="0" sz="1800" spc="10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D5D5D"/>
                </a:solidFill>
                <a:latin typeface="Arial"/>
                <a:cs typeface="Arial"/>
              </a:rPr>
              <a:t>rate)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Arial"/>
              <a:cs typeface="Arial"/>
            </a:endParaRPr>
          </a:p>
          <a:p>
            <a:pPr marL="1485900">
              <a:lnSpc>
                <a:spcPct val="100000"/>
              </a:lnSpc>
              <a:spcBef>
                <a:spcPts val="5"/>
              </a:spcBef>
              <a:tabLst>
                <a:tab pos="1772285" algn="l"/>
              </a:tabLst>
            </a:pPr>
            <a:r>
              <a:rPr dirty="0" sz="1350">
                <a:solidFill>
                  <a:srgbClr val="1189C1"/>
                </a:solidFill>
                <a:latin typeface="Arial"/>
                <a:cs typeface="Arial"/>
              </a:rPr>
              <a:t>o	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T (Timed)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or Pressure</a:t>
            </a:r>
            <a:r>
              <a:rPr dirty="0" sz="1800" spc="-135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5D5D5D"/>
                </a:solidFill>
                <a:latin typeface="Arial"/>
                <a:cs typeface="Arial"/>
              </a:rPr>
              <a:t>controlled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866900">
              <a:lnSpc>
                <a:spcPct val="100000"/>
              </a:lnSpc>
              <a:tabLst>
                <a:tab pos="2153285" algn="l"/>
              </a:tabLst>
            </a:pPr>
            <a:r>
              <a:rPr dirty="0" sz="1350">
                <a:solidFill>
                  <a:srgbClr val="1189C1"/>
                </a:solidFill>
                <a:latin typeface="Arial"/>
                <a:cs typeface="Arial"/>
              </a:rPr>
              <a:t>o	</a:t>
            </a:r>
            <a:r>
              <a:rPr dirty="0" sz="1800" spc="-45">
                <a:solidFill>
                  <a:srgbClr val="5D5D5D"/>
                </a:solidFill>
                <a:latin typeface="Arial"/>
                <a:cs typeface="Arial"/>
              </a:rPr>
              <a:t>PAC 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(Pressure Assist</a:t>
            </a:r>
            <a:r>
              <a:rPr dirty="0" sz="1800" spc="-8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Control)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2247900">
              <a:lnSpc>
                <a:spcPct val="100000"/>
              </a:lnSpc>
              <a:tabLst>
                <a:tab pos="2534285" algn="l"/>
              </a:tabLst>
            </a:pPr>
            <a:r>
              <a:rPr dirty="0" sz="1350">
                <a:solidFill>
                  <a:srgbClr val="1189C1"/>
                </a:solidFill>
                <a:latin typeface="Arial"/>
                <a:cs typeface="Arial"/>
              </a:rPr>
              <a:t>o	</a:t>
            </a:r>
            <a:r>
              <a:rPr dirty="0" sz="1800" spc="-30">
                <a:solidFill>
                  <a:srgbClr val="5D5D5D"/>
                </a:solidFill>
                <a:latin typeface="Arial"/>
                <a:cs typeface="Arial"/>
              </a:rPr>
              <a:t>iVAPS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(intelligent </a:t>
            </a:r>
            <a:r>
              <a:rPr dirty="0" sz="1800" spc="-20">
                <a:solidFill>
                  <a:srgbClr val="5D5D5D"/>
                </a:solidFill>
                <a:latin typeface="Arial"/>
                <a:cs typeface="Arial"/>
              </a:rPr>
              <a:t>Volume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Assured </a:t>
            </a:r>
            <a:r>
              <a:rPr dirty="0" sz="1800">
                <a:solidFill>
                  <a:srgbClr val="5D5D5D"/>
                </a:solidFill>
                <a:latin typeface="Arial"/>
                <a:cs typeface="Arial"/>
              </a:rPr>
              <a:t>Pressure</a:t>
            </a:r>
            <a:r>
              <a:rPr dirty="0" sz="1800" spc="-6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5D5D5D"/>
                </a:solidFill>
                <a:latin typeface="Arial"/>
                <a:cs typeface="Arial"/>
              </a:rPr>
              <a:t>Support)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34768" y="6299001"/>
            <a:ext cx="385445" cy="386715"/>
            <a:chOff x="8234768" y="6299001"/>
            <a:chExt cx="385445" cy="386715"/>
          </a:xfrm>
        </p:grpSpPr>
        <p:sp>
          <p:nvSpPr>
            <p:cNvPr id="8" name="object 8"/>
            <p:cNvSpPr/>
            <p:nvPr/>
          </p:nvSpPr>
          <p:spPr>
            <a:xfrm>
              <a:off x="8236169" y="6299001"/>
              <a:ext cx="268605" cy="274955"/>
            </a:xfrm>
            <a:custGeom>
              <a:avLst/>
              <a:gdLst/>
              <a:ahLst/>
              <a:cxnLst/>
              <a:rect l="l" t="t" r="r" b="b"/>
              <a:pathLst>
                <a:path w="268604" h="274954">
                  <a:moveTo>
                    <a:pt x="191397" y="0"/>
                  </a:moveTo>
                  <a:lnTo>
                    <a:pt x="138541" y="18611"/>
                  </a:lnTo>
                  <a:lnTo>
                    <a:pt x="114384" y="74447"/>
                  </a:lnTo>
                  <a:lnTo>
                    <a:pt x="114308" y="107162"/>
                  </a:lnTo>
                  <a:lnTo>
                    <a:pt x="107386" y="114350"/>
                  </a:lnTo>
                  <a:lnTo>
                    <a:pt x="37558" y="123226"/>
                  </a:lnTo>
                  <a:lnTo>
                    <a:pt x="344" y="177335"/>
                  </a:lnTo>
                  <a:lnTo>
                    <a:pt x="0" y="211386"/>
                  </a:lnTo>
                  <a:lnTo>
                    <a:pt x="11903" y="242639"/>
                  </a:lnTo>
                  <a:lnTo>
                    <a:pt x="36111" y="265495"/>
                  </a:lnTo>
                  <a:lnTo>
                    <a:pt x="72715" y="274358"/>
                  </a:lnTo>
                  <a:lnTo>
                    <a:pt x="261526" y="274358"/>
                  </a:lnTo>
                  <a:lnTo>
                    <a:pt x="268448" y="267182"/>
                  </a:lnTo>
                  <a:lnTo>
                    <a:pt x="268448" y="74447"/>
                  </a:lnTo>
                  <a:lnTo>
                    <a:pt x="261725" y="41876"/>
                  </a:lnTo>
                  <a:lnTo>
                    <a:pt x="244253" y="18611"/>
                  </a:lnTo>
                  <a:lnTo>
                    <a:pt x="219615" y="4652"/>
                  </a:lnTo>
                  <a:lnTo>
                    <a:pt x="191397" y="0"/>
                  </a:lnTo>
                  <a:close/>
                </a:path>
              </a:pathLst>
            </a:custGeom>
            <a:solidFill>
              <a:srgbClr val="E1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34768" y="6415087"/>
              <a:ext cx="204622" cy="1583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50414" y="6412553"/>
              <a:ext cx="269240" cy="273050"/>
            </a:xfrm>
            <a:custGeom>
              <a:avLst/>
              <a:gdLst/>
              <a:ahLst/>
              <a:cxnLst/>
              <a:rect l="l" t="t" r="r" b="b"/>
              <a:pathLst>
                <a:path w="269240" h="273050">
                  <a:moveTo>
                    <a:pt x="195833" y="0"/>
                  </a:moveTo>
                  <a:lnTo>
                    <a:pt x="161721" y="0"/>
                  </a:lnTo>
                  <a:lnTo>
                    <a:pt x="161620" y="144805"/>
                  </a:lnTo>
                  <a:lnTo>
                    <a:pt x="159822" y="153913"/>
                  </a:lnTo>
                  <a:lnTo>
                    <a:pt x="154922" y="161358"/>
                  </a:lnTo>
                  <a:lnTo>
                    <a:pt x="147663" y="166381"/>
                  </a:lnTo>
                  <a:lnTo>
                    <a:pt x="138785" y="168224"/>
                  </a:lnTo>
                  <a:lnTo>
                    <a:pt x="0" y="168198"/>
                  </a:lnTo>
                  <a:lnTo>
                    <a:pt x="101" y="199910"/>
                  </a:lnTo>
                  <a:lnTo>
                    <a:pt x="8771" y="236384"/>
                  </a:lnTo>
                  <a:lnTo>
                    <a:pt x="30849" y="260699"/>
                  </a:lnTo>
                  <a:lnTo>
                    <a:pt x="60957" y="272857"/>
                  </a:lnTo>
                  <a:lnTo>
                    <a:pt x="93719" y="272857"/>
                  </a:lnTo>
                  <a:lnTo>
                    <a:pt x="123759" y="260699"/>
                  </a:lnTo>
                  <a:lnTo>
                    <a:pt x="145700" y="236384"/>
                  </a:lnTo>
                  <a:lnTo>
                    <a:pt x="154165" y="199910"/>
                  </a:lnTo>
                  <a:lnTo>
                    <a:pt x="154241" y="167195"/>
                  </a:lnTo>
                  <a:lnTo>
                    <a:pt x="161162" y="160020"/>
                  </a:lnTo>
                  <a:lnTo>
                    <a:pt x="195833" y="160020"/>
                  </a:lnTo>
                  <a:lnTo>
                    <a:pt x="232507" y="151103"/>
                  </a:lnTo>
                  <a:lnTo>
                    <a:pt x="256955" y="128223"/>
                  </a:lnTo>
                  <a:lnTo>
                    <a:pt x="269177" y="96969"/>
                  </a:lnTo>
                  <a:lnTo>
                    <a:pt x="269176" y="62929"/>
                  </a:lnTo>
                  <a:lnTo>
                    <a:pt x="256951" y="31695"/>
                  </a:lnTo>
                  <a:lnTo>
                    <a:pt x="232503" y="8855"/>
                  </a:lnTo>
                  <a:lnTo>
                    <a:pt x="195833" y="0"/>
                  </a:lnTo>
                  <a:close/>
                </a:path>
              </a:pathLst>
            </a:custGeom>
            <a:solidFill>
              <a:srgbClr val="5A78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5"/>
              </a:lnSpc>
            </a:pPr>
            <a:r>
              <a:rPr dirty="0" spc="-120"/>
              <a:t>SMU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Fang Fang Chen</dc:creator>
  <dc:title>2020.04.20 Series B V3</dc:title>
  <dcterms:created xsi:type="dcterms:W3CDTF">2020-04-21T06:45:36Z</dcterms:created>
  <dcterms:modified xsi:type="dcterms:W3CDTF">2020-04-21T06:45:36Z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2020-04-21T00:00:00Z</vt:filetime>
  </property>
</Properties>
</file>